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ormorant Garamond Bold Italics" panose="020B0604020202020204" charset="0"/>
      <p:regular r:id="rId20"/>
    </p:embeddedFont>
    <p:embeddedFont>
      <p:font typeface="Yanone Kaffeesatz" panose="020B0604020202020204" charset="0"/>
      <p:regular r:id="rId21"/>
    </p:embeddedFont>
    <p:embeddedFont>
      <p:font typeface="Yanone Kaffeesatz Light" panose="020B0604020202020204" charset="0"/>
      <p:regular r:id="rId22"/>
    </p:embeddedFont>
    <p:embeddedFont>
      <p:font typeface="Adirek Serif Bold" panose="020B0604020202020204" charset="-34"/>
      <p:regular r:id="rId23"/>
    </p:embeddedFont>
    <p:embeddedFont>
      <p:font typeface="Adirek Serif" panose="020B0604020202020204" charset="-34"/>
      <p:regular r:id="rId24"/>
    </p:embeddedFont>
    <p:embeddedFont>
      <p:font typeface="Open Sauce Bold" panose="020B0604020202020204" charset="0"/>
      <p:regular r:id="rId25"/>
    </p:embeddedFont>
    <p:embeddedFont>
      <p:font typeface="Calibri" panose="020F0502020204030204" pitchFamily="34" charset="0"/>
      <p:regular r:id="rId26"/>
      <p:bold r:id="rId27"/>
      <p:italic r:id="rId28"/>
      <p:boldItalic r:id="rId29"/>
    </p:embeddedFont>
    <p:embeddedFont>
      <p:font typeface="Yanone Kaffeesatz Bold" panose="020B0604020202020204" charset="0"/>
      <p:regular r:id="rId30"/>
    </p:embeddedFont>
    <p:embeddedFont>
      <p:font typeface="Open Sauce Light" panose="020B0604020202020204" charset="0"/>
      <p:regular r:id="rId31"/>
    </p:embeddedFont>
    <p:embeddedFont>
      <p:font typeface="Open Sauce"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2" d="100"/>
          <a:sy n="32" d="100"/>
        </p:scale>
        <p:origin x="53" y="79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AISSATOU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AISSATOU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5.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3.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6057900" y="9196410"/>
            <a:ext cx="12707533" cy="1460561"/>
            <a:chOff x="0" y="0"/>
            <a:chExt cx="3346840" cy="384675"/>
          </a:xfrm>
        </p:grpSpPr>
        <p:sp>
          <p:nvSpPr>
            <p:cNvPr id="3" name="Freeform 3"/>
            <p:cNvSpPr/>
            <p:nvPr/>
          </p:nvSpPr>
          <p:spPr>
            <a:xfrm>
              <a:off x="0" y="0"/>
              <a:ext cx="3346840" cy="384675"/>
            </a:xfrm>
            <a:custGeom>
              <a:avLst/>
              <a:gdLst/>
              <a:ahLst/>
              <a:cxnLst/>
              <a:rect l="l" t="t" r="r" b="b"/>
              <a:pathLst>
                <a:path w="3346840" h="384675">
                  <a:moveTo>
                    <a:pt x="0" y="0"/>
                  </a:moveTo>
                  <a:lnTo>
                    <a:pt x="3346840" y="0"/>
                  </a:lnTo>
                  <a:lnTo>
                    <a:pt x="3346840" y="384675"/>
                  </a:lnTo>
                  <a:lnTo>
                    <a:pt x="0" y="384675"/>
                  </a:lnTo>
                  <a:close/>
                </a:path>
              </a:pathLst>
            </a:custGeom>
            <a:solidFill>
              <a:srgbClr val="F4E2D2"/>
            </a:solidFill>
          </p:spPr>
        </p:sp>
        <p:sp>
          <p:nvSpPr>
            <p:cNvPr id="4" name="TextBox 4"/>
            <p:cNvSpPr txBox="1"/>
            <p:nvPr/>
          </p:nvSpPr>
          <p:spPr>
            <a:xfrm>
              <a:off x="0" y="-76200"/>
              <a:ext cx="3346840" cy="460875"/>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6601840" y="0"/>
            <a:ext cx="513408" cy="10656971"/>
            <a:chOff x="0" y="0"/>
            <a:chExt cx="135219" cy="2806774"/>
          </a:xfrm>
        </p:grpSpPr>
        <p:sp>
          <p:nvSpPr>
            <p:cNvPr id="6" name="Freeform 6"/>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7" name="TextBox 7"/>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8" name="Group 8"/>
          <p:cNvGrpSpPr/>
          <p:nvPr/>
        </p:nvGrpSpPr>
        <p:grpSpPr>
          <a:xfrm rot="-5400000">
            <a:off x="12460901" y="1729861"/>
            <a:ext cx="297447" cy="7714234"/>
            <a:chOff x="0" y="0"/>
            <a:chExt cx="78340" cy="2031732"/>
          </a:xfrm>
        </p:grpSpPr>
        <p:sp>
          <p:nvSpPr>
            <p:cNvPr id="9" name="Freeform 9"/>
            <p:cNvSpPr/>
            <p:nvPr/>
          </p:nvSpPr>
          <p:spPr>
            <a:xfrm>
              <a:off x="0" y="0"/>
              <a:ext cx="78340" cy="2031732"/>
            </a:xfrm>
            <a:custGeom>
              <a:avLst/>
              <a:gdLst/>
              <a:ahLst/>
              <a:cxnLst/>
              <a:rect l="l" t="t" r="r" b="b"/>
              <a:pathLst>
                <a:path w="78340" h="2031732">
                  <a:moveTo>
                    <a:pt x="0" y="0"/>
                  </a:moveTo>
                  <a:lnTo>
                    <a:pt x="78340" y="0"/>
                  </a:lnTo>
                  <a:lnTo>
                    <a:pt x="78340" y="2031732"/>
                  </a:lnTo>
                  <a:lnTo>
                    <a:pt x="0" y="2031732"/>
                  </a:lnTo>
                  <a:close/>
                </a:path>
              </a:pathLst>
            </a:custGeom>
            <a:solidFill>
              <a:srgbClr val="DFC6B0"/>
            </a:solidFill>
          </p:spPr>
        </p:sp>
        <p:sp>
          <p:nvSpPr>
            <p:cNvPr id="10" name="TextBox 10"/>
            <p:cNvSpPr txBox="1"/>
            <p:nvPr/>
          </p:nvSpPr>
          <p:spPr>
            <a:xfrm>
              <a:off x="0" y="-76200"/>
              <a:ext cx="78340" cy="2107932"/>
            </a:xfrm>
            <a:prstGeom prst="rect">
              <a:avLst/>
            </a:prstGeom>
          </p:spPr>
          <p:txBody>
            <a:bodyPr lIns="50800" tIns="50800" rIns="50800" bIns="50800" rtlCol="0" anchor="ctr"/>
            <a:lstStyle/>
            <a:p>
              <a:pPr algn="ctr">
                <a:lnSpc>
                  <a:spcPts val="3610"/>
                </a:lnSpc>
              </a:pPr>
              <a:endParaRPr/>
            </a:p>
          </p:txBody>
        </p:sp>
      </p:grpSp>
      <p:grpSp>
        <p:nvGrpSpPr>
          <p:cNvPr id="11" name="Group 11"/>
          <p:cNvGrpSpPr/>
          <p:nvPr/>
        </p:nvGrpSpPr>
        <p:grpSpPr>
          <a:xfrm>
            <a:off x="0" y="0"/>
            <a:ext cx="513408" cy="10656971"/>
            <a:chOff x="0" y="0"/>
            <a:chExt cx="135219" cy="2806774"/>
          </a:xfrm>
        </p:grpSpPr>
        <p:sp>
          <p:nvSpPr>
            <p:cNvPr id="12" name="Freeform 12"/>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13" name="TextBox 13"/>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sp>
        <p:nvSpPr>
          <p:cNvPr id="14" name="Freeform 14"/>
          <p:cNvSpPr/>
          <p:nvPr/>
        </p:nvSpPr>
        <p:spPr>
          <a:xfrm>
            <a:off x="16148361" y="0"/>
            <a:ext cx="2139639" cy="1853231"/>
          </a:xfrm>
          <a:custGeom>
            <a:avLst/>
            <a:gdLst/>
            <a:ahLst/>
            <a:cxnLst/>
            <a:rect l="l" t="t" r="r" b="b"/>
            <a:pathLst>
              <a:path w="2139639" h="1853231">
                <a:moveTo>
                  <a:pt x="0" y="0"/>
                </a:moveTo>
                <a:lnTo>
                  <a:pt x="2139639" y="0"/>
                </a:lnTo>
                <a:lnTo>
                  <a:pt x="2139639" y="1853231"/>
                </a:lnTo>
                <a:lnTo>
                  <a:pt x="0" y="1853231"/>
                </a:lnTo>
                <a:lnTo>
                  <a:pt x="0" y="0"/>
                </a:lnTo>
                <a:close/>
              </a:path>
            </a:pathLst>
          </a:custGeom>
          <a:blipFill>
            <a:blip r:embed="rId3"/>
            <a:stretch>
              <a:fillRect/>
            </a:stretch>
          </a:blipFill>
        </p:spPr>
      </p:sp>
      <p:sp>
        <p:nvSpPr>
          <p:cNvPr id="15" name="Freeform 15"/>
          <p:cNvSpPr/>
          <p:nvPr/>
        </p:nvSpPr>
        <p:spPr>
          <a:xfrm>
            <a:off x="792304" y="603199"/>
            <a:ext cx="5530640" cy="9080602"/>
          </a:xfrm>
          <a:custGeom>
            <a:avLst/>
            <a:gdLst/>
            <a:ahLst/>
            <a:cxnLst/>
            <a:rect l="l" t="t" r="r" b="b"/>
            <a:pathLst>
              <a:path w="5530640" h="9080602">
                <a:moveTo>
                  <a:pt x="0" y="0"/>
                </a:moveTo>
                <a:lnTo>
                  <a:pt x="5530640" y="0"/>
                </a:lnTo>
                <a:lnTo>
                  <a:pt x="5530640" y="9080602"/>
                </a:lnTo>
                <a:lnTo>
                  <a:pt x="0" y="9080602"/>
                </a:lnTo>
                <a:lnTo>
                  <a:pt x="0" y="0"/>
                </a:lnTo>
                <a:close/>
              </a:path>
            </a:pathLst>
          </a:custGeom>
          <a:blipFill>
            <a:blip r:embed="rId4"/>
            <a:stretch>
              <a:fillRect l="-4694" r="-4694"/>
            </a:stretch>
          </a:blipFill>
        </p:spPr>
      </p:sp>
      <p:sp>
        <p:nvSpPr>
          <p:cNvPr id="16" name="TextBox 16"/>
          <p:cNvSpPr txBox="1"/>
          <p:nvPr/>
        </p:nvSpPr>
        <p:spPr>
          <a:xfrm>
            <a:off x="8421502" y="2310431"/>
            <a:ext cx="8599419" cy="3127823"/>
          </a:xfrm>
          <a:prstGeom prst="rect">
            <a:avLst/>
          </a:prstGeom>
        </p:spPr>
        <p:txBody>
          <a:bodyPr lIns="0" tIns="0" rIns="0" bIns="0" rtlCol="0" anchor="t">
            <a:spAutoFit/>
          </a:bodyPr>
          <a:lstStyle/>
          <a:p>
            <a:pPr algn="ctr">
              <a:lnSpc>
                <a:spcPts val="11726"/>
              </a:lnSpc>
            </a:pPr>
            <a:r>
              <a:rPr lang="en-US" sz="13795">
                <a:solidFill>
                  <a:srgbClr val="000000"/>
                </a:solidFill>
                <a:latin typeface="Adirek Serif"/>
                <a:ea typeface="Adirek Serif"/>
                <a:cs typeface="Adirek Serif"/>
                <a:sym typeface="Adirek Serif"/>
              </a:rPr>
              <a:t>Calcul parallele sur R</a:t>
            </a:r>
          </a:p>
        </p:txBody>
      </p:sp>
      <p:sp>
        <p:nvSpPr>
          <p:cNvPr id="17" name="TextBox 17"/>
          <p:cNvSpPr txBox="1"/>
          <p:nvPr/>
        </p:nvSpPr>
        <p:spPr>
          <a:xfrm>
            <a:off x="7578926" y="7412596"/>
            <a:ext cx="5551071" cy="441325"/>
          </a:xfrm>
          <a:prstGeom prst="rect">
            <a:avLst/>
          </a:prstGeom>
        </p:spPr>
        <p:txBody>
          <a:bodyPr lIns="0" tIns="0" rIns="0" bIns="0" rtlCol="0" anchor="t">
            <a:spAutoFit/>
          </a:bodyPr>
          <a:lstStyle/>
          <a:p>
            <a:pPr algn="l">
              <a:lnSpc>
                <a:spcPts val="3499"/>
              </a:lnSpc>
              <a:spcBef>
                <a:spcPct val="0"/>
              </a:spcBef>
            </a:pPr>
            <a:r>
              <a:rPr lang="en-US" sz="2499" spc="454">
                <a:solidFill>
                  <a:srgbClr val="000000"/>
                </a:solidFill>
                <a:latin typeface="Yanone Kaffeesatz Light"/>
                <a:ea typeface="Yanone Kaffeesatz Light"/>
                <a:cs typeface="Yanone Kaffeesatz Light"/>
                <a:sym typeface="Yanone Kaffeesatz Light"/>
              </a:rPr>
              <a:t>DIALLO Aissatou Sega</a:t>
            </a:r>
          </a:p>
        </p:txBody>
      </p:sp>
      <p:sp>
        <p:nvSpPr>
          <p:cNvPr id="18" name="TextBox 18"/>
          <p:cNvSpPr txBox="1"/>
          <p:nvPr/>
        </p:nvSpPr>
        <p:spPr>
          <a:xfrm>
            <a:off x="7486300" y="6755371"/>
            <a:ext cx="2347162" cy="542925"/>
          </a:xfrm>
          <a:prstGeom prst="rect">
            <a:avLst/>
          </a:prstGeom>
        </p:spPr>
        <p:txBody>
          <a:bodyPr lIns="0" tIns="0" rIns="0" bIns="0" rtlCol="0" anchor="t">
            <a:spAutoFit/>
          </a:bodyPr>
          <a:lstStyle/>
          <a:p>
            <a:pPr algn="r">
              <a:lnSpc>
                <a:spcPts val="4200"/>
              </a:lnSpc>
              <a:spcBef>
                <a:spcPct val="0"/>
              </a:spcBef>
            </a:pPr>
            <a:r>
              <a:rPr lang="en-US" sz="3000" spc="546">
                <a:solidFill>
                  <a:srgbClr val="000000"/>
                </a:solidFill>
                <a:latin typeface="Yanone Kaffeesatz"/>
                <a:ea typeface="Yanone Kaffeesatz"/>
                <a:cs typeface="Yanone Kaffeesatz"/>
                <a:sym typeface="Yanone Kaffeesatz"/>
              </a:rPr>
              <a:t>Presenté par</a:t>
            </a:r>
          </a:p>
        </p:txBody>
      </p:sp>
      <p:sp>
        <p:nvSpPr>
          <p:cNvPr id="19" name="TextBox 19"/>
          <p:cNvSpPr txBox="1"/>
          <p:nvPr/>
        </p:nvSpPr>
        <p:spPr>
          <a:xfrm>
            <a:off x="8421502" y="9521292"/>
            <a:ext cx="8560244" cy="467897"/>
          </a:xfrm>
          <a:prstGeom prst="rect">
            <a:avLst/>
          </a:prstGeom>
        </p:spPr>
        <p:txBody>
          <a:bodyPr lIns="0" tIns="0" rIns="0" bIns="0" rtlCol="0" anchor="t">
            <a:spAutoFit/>
          </a:bodyPr>
          <a:lstStyle/>
          <a:p>
            <a:pPr algn="ctr">
              <a:lnSpc>
                <a:spcPts val="3610"/>
              </a:lnSpc>
              <a:spcBef>
                <a:spcPct val="0"/>
              </a:spcBef>
            </a:pPr>
            <a:r>
              <a:rPr lang="en-US" sz="2578" spc="469">
                <a:solidFill>
                  <a:srgbClr val="000000"/>
                </a:solidFill>
                <a:latin typeface="Yanone Kaffeesatz"/>
                <a:ea typeface="Yanone Kaffeesatz"/>
                <a:cs typeface="Yanone Kaffeesatz"/>
                <a:sym typeface="Yanone Kaffeesatz"/>
              </a:rPr>
              <a:t>ANNEE ACADEMIQUE : 2024/2025</a:t>
            </a:r>
          </a:p>
        </p:txBody>
      </p:sp>
      <p:sp>
        <p:nvSpPr>
          <p:cNvPr id="20" name="TextBox 20"/>
          <p:cNvSpPr txBox="1"/>
          <p:nvPr/>
        </p:nvSpPr>
        <p:spPr>
          <a:xfrm>
            <a:off x="7578926" y="7964827"/>
            <a:ext cx="5551071" cy="441325"/>
          </a:xfrm>
          <a:prstGeom prst="rect">
            <a:avLst/>
          </a:prstGeom>
        </p:spPr>
        <p:txBody>
          <a:bodyPr lIns="0" tIns="0" rIns="0" bIns="0" rtlCol="0" anchor="t">
            <a:spAutoFit/>
          </a:bodyPr>
          <a:lstStyle/>
          <a:p>
            <a:pPr algn="l">
              <a:lnSpc>
                <a:spcPts val="3499"/>
              </a:lnSpc>
              <a:spcBef>
                <a:spcPct val="0"/>
              </a:spcBef>
            </a:pPr>
            <a:r>
              <a:rPr lang="en-US" sz="2499" spc="454">
                <a:solidFill>
                  <a:srgbClr val="000000"/>
                </a:solidFill>
                <a:latin typeface="Yanone Kaffeesatz Light"/>
                <a:ea typeface="Yanone Kaffeesatz Light"/>
                <a:cs typeface="Yanone Kaffeesatz Light"/>
                <a:sym typeface="Yanone Kaffeesatz Light"/>
              </a:rPr>
              <a:t>FOGWOUNG Djoufack Sarah-Laure</a:t>
            </a:r>
          </a:p>
        </p:txBody>
      </p:sp>
      <p:sp>
        <p:nvSpPr>
          <p:cNvPr id="21" name="TextBox 21"/>
          <p:cNvSpPr txBox="1"/>
          <p:nvPr/>
        </p:nvSpPr>
        <p:spPr>
          <a:xfrm>
            <a:off x="14523485" y="7412596"/>
            <a:ext cx="3568708" cy="441325"/>
          </a:xfrm>
          <a:prstGeom prst="rect">
            <a:avLst/>
          </a:prstGeom>
        </p:spPr>
        <p:txBody>
          <a:bodyPr lIns="0" tIns="0" rIns="0" bIns="0" rtlCol="0" anchor="t">
            <a:spAutoFit/>
          </a:bodyPr>
          <a:lstStyle/>
          <a:p>
            <a:pPr algn="l">
              <a:lnSpc>
                <a:spcPts val="3499"/>
              </a:lnSpc>
              <a:spcBef>
                <a:spcPct val="0"/>
              </a:spcBef>
            </a:pPr>
            <a:r>
              <a:rPr lang="en-US" sz="2499" spc="454">
                <a:solidFill>
                  <a:srgbClr val="000000"/>
                </a:solidFill>
                <a:latin typeface="Yanone Kaffeesatz Light"/>
                <a:ea typeface="Yanone Kaffeesatz Light"/>
                <a:cs typeface="Yanone Kaffeesatz Light"/>
                <a:sym typeface="Yanone Kaffeesatz Light"/>
              </a:rPr>
              <a:t>M. Aboubacar HEMA</a:t>
            </a:r>
          </a:p>
        </p:txBody>
      </p:sp>
      <p:sp>
        <p:nvSpPr>
          <p:cNvPr id="22" name="TextBox 22"/>
          <p:cNvSpPr txBox="1"/>
          <p:nvPr/>
        </p:nvSpPr>
        <p:spPr>
          <a:xfrm>
            <a:off x="13396204" y="6755371"/>
            <a:ext cx="4695989" cy="542925"/>
          </a:xfrm>
          <a:prstGeom prst="rect">
            <a:avLst/>
          </a:prstGeom>
        </p:spPr>
        <p:txBody>
          <a:bodyPr lIns="0" tIns="0" rIns="0" bIns="0" rtlCol="0" anchor="t">
            <a:spAutoFit/>
          </a:bodyPr>
          <a:lstStyle/>
          <a:p>
            <a:pPr algn="r">
              <a:lnSpc>
                <a:spcPts val="4200"/>
              </a:lnSpc>
              <a:spcBef>
                <a:spcPct val="0"/>
              </a:spcBef>
            </a:pPr>
            <a:r>
              <a:rPr lang="en-US" sz="3000" spc="546">
                <a:solidFill>
                  <a:srgbClr val="000000"/>
                </a:solidFill>
                <a:latin typeface="Yanone Kaffeesatz"/>
                <a:ea typeface="Yanone Kaffeesatz"/>
                <a:cs typeface="Yanone Kaffeesatz"/>
                <a:sym typeface="Yanone Kaffeesatz"/>
              </a:rPr>
              <a:t>Supervisé par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2331410" y="2886061"/>
            <a:ext cx="1262058" cy="665996"/>
            <a:chOff x="0" y="0"/>
            <a:chExt cx="526185" cy="277671"/>
          </a:xfrm>
        </p:grpSpPr>
        <p:sp>
          <p:nvSpPr>
            <p:cNvPr id="6" name="Freeform 6"/>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7" name="TextBox 7"/>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8" name="Group 8"/>
          <p:cNvGrpSpPr/>
          <p:nvPr/>
        </p:nvGrpSpPr>
        <p:grpSpPr>
          <a:xfrm>
            <a:off x="2616272" y="2727684"/>
            <a:ext cx="669924" cy="592191"/>
            <a:chOff x="0" y="0"/>
            <a:chExt cx="279308" cy="246900"/>
          </a:xfrm>
        </p:grpSpPr>
        <p:sp>
          <p:nvSpPr>
            <p:cNvPr id="9" name="Freeform 9"/>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10" name="TextBox 10"/>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11" name="Freeform 11"/>
          <p:cNvSpPr/>
          <p:nvPr/>
        </p:nvSpPr>
        <p:spPr>
          <a:xfrm>
            <a:off x="2790798" y="2858380"/>
            <a:ext cx="343283" cy="330800"/>
          </a:xfrm>
          <a:custGeom>
            <a:avLst/>
            <a:gdLst/>
            <a:ahLst/>
            <a:cxnLst/>
            <a:rect l="l" t="t" r="r" b="b"/>
            <a:pathLst>
              <a:path w="343283" h="330800">
                <a:moveTo>
                  <a:pt x="0" y="0"/>
                </a:moveTo>
                <a:lnTo>
                  <a:pt x="343283" y="0"/>
                </a:lnTo>
                <a:lnTo>
                  <a:pt x="343283" y="330800"/>
                </a:lnTo>
                <a:lnTo>
                  <a:pt x="0" y="330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2255791" y="3904482"/>
            <a:ext cx="7145491" cy="5175822"/>
            <a:chOff x="0" y="0"/>
            <a:chExt cx="1881940" cy="1363179"/>
          </a:xfrm>
        </p:grpSpPr>
        <p:sp>
          <p:nvSpPr>
            <p:cNvPr id="13" name="Freeform 13"/>
            <p:cNvSpPr/>
            <p:nvPr/>
          </p:nvSpPr>
          <p:spPr>
            <a:xfrm>
              <a:off x="0" y="0"/>
              <a:ext cx="1881940" cy="1363179"/>
            </a:xfrm>
            <a:custGeom>
              <a:avLst/>
              <a:gdLst/>
              <a:ahLst/>
              <a:cxnLst/>
              <a:rect l="l" t="t" r="r" b="b"/>
              <a:pathLst>
                <a:path w="1881940" h="1363179">
                  <a:moveTo>
                    <a:pt x="0" y="0"/>
                  </a:moveTo>
                  <a:lnTo>
                    <a:pt x="1881940" y="0"/>
                  </a:lnTo>
                  <a:lnTo>
                    <a:pt x="1881940" y="1363179"/>
                  </a:lnTo>
                  <a:lnTo>
                    <a:pt x="0" y="1363179"/>
                  </a:lnTo>
                  <a:close/>
                </a:path>
              </a:pathLst>
            </a:custGeom>
            <a:solidFill>
              <a:srgbClr val="F6EEE7"/>
            </a:solidFill>
          </p:spPr>
        </p:sp>
        <p:sp>
          <p:nvSpPr>
            <p:cNvPr id="14" name="TextBox 14"/>
            <p:cNvSpPr txBox="1"/>
            <p:nvPr/>
          </p:nvSpPr>
          <p:spPr>
            <a:xfrm>
              <a:off x="0" y="-76200"/>
              <a:ext cx="1881940" cy="1439379"/>
            </a:xfrm>
            <a:prstGeom prst="rect">
              <a:avLst/>
            </a:prstGeom>
          </p:spPr>
          <p:txBody>
            <a:bodyPr lIns="50800" tIns="50800" rIns="50800" bIns="50800" rtlCol="0" anchor="ctr"/>
            <a:lstStyle/>
            <a:p>
              <a:pPr algn="ctr">
                <a:lnSpc>
                  <a:spcPts val="3610"/>
                </a:lnSpc>
              </a:pPr>
              <a:endParaRPr/>
            </a:p>
          </p:txBody>
        </p:sp>
      </p:grpSp>
      <p:grpSp>
        <p:nvGrpSpPr>
          <p:cNvPr id="15" name="Group 15"/>
          <p:cNvGrpSpPr/>
          <p:nvPr/>
        </p:nvGrpSpPr>
        <p:grpSpPr>
          <a:xfrm>
            <a:off x="17864591" y="9790909"/>
            <a:ext cx="423409" cy="496091"/>
            <a:chOff x="0" y="0"/>
            <a:chExt cx="212232" cy="248664"/>
          </a:xfrm>
        </p:grpSpPr>
        <p:sp>
          <p:nvSpPr>
            <p:cNvPr id="16" name="Freeform 16"/>
            <p:cNvSpPr/>
            <p:nvPr/>
          </p:nvSpPr>
          <p:spPr>
            <a:xfrm>
              <a:off x="0" y="0"/>
              <a:ext cx="212232" cy="248664"/>
            </a:xfrm>
            <a:custGeom>
              <a:avLst/>
              <a:gdLst/>
              <a:ahLst/>
              <a:cxnLst/>
              <a:rect l="l" t="t" r="r" b="b"/>
              <a:pathLst>
                <a:path w="212232" h="248664">
                  <a:moveTo>
                    <a:pt x="0" y="0"/>
                  </a:moveTo>
                  <a:lnTo>
                    <a:pt x="212232" y="0"/>
                  </a:lnTo>
                  <a:lnTo>
                    <a:pt x="212232" y="248664"/>
                  </a:lnTo>
                  <a:lnTo>
                    <a:pt x="0" y="248664"/>
                  </a:lnTo>
                  <a:close/>
                </a:path>
              </a:pathLst>
            </a:custGeom>
            <a:solidFill>
              <a:srgbClr val="CBAC91"/>
            </a:solidFill>
            <a:ln cap="sq">
              <a:noFill/>
              <a:prstDash val="solid"/>
              <a:miter/>
            </a:ln>
          </p:spPr>
        </p:sp>
        <p:sp>
          <p:nvSpPr>
            <p:cNvPr id="17" name="TextBox 17"/>
            <p:cNvSpPr txBox="1"/>
            <p:nvPr/>
          </p:nvSpPr>
          <p:spPr>
            <a:xfrm>
              <a:off x="0" y="-76200"/>
              <a:ext cx="212232" cy="324864"/>
            </a:xfrm>
            <a:prstGeom prst="rect">
              <a:avLst/>
            </a:prstGeom>
          </p:spPr>
          <p:txBody>
            <a:bodyPr lIns="50800" tIns="50800" rIns="50800" bIns="50800" rtlCol="0" anchor="ctr"/>
            <a:lstStyle/>
            <a:p>
              <a:pPr algn="ctr">
                <a:lnSpc>
                  <a:spcPts val="3610"/>
                </a:lnSpc>
              </a:pPr>
              <a:endParaRPr/>
            </a:p>
          </p:txBody>
        </p:sp>
      </p:grpSp>
      <p:sp>
        <p:nvSpPr>
          <p:cNvPr id="18" name="Freeform 18"/>
          <p:cNvSpPr/>
          <p:nvPr/>
        </p:nvSpPr>
        <p:spPr>
          <a:xfrm>
            <a:off x="11035862" y="2275060"/>
            <a:ext cx="5072251" cy="7257868"/>
          </a:xfrm>
          <a:custGeom>
            <a:avLst/>
            <a:gdLst/>
            <a:ahLst/>
            <a:cxnLst/>
            <a:rect l="l" t="t" r="r" b="b"/>
            <a:pathLst>
              <a:path w="5072251" h="7257868">
                <a:moveTo>
                  <a:pt x="0" y="0"/>
                </a:moveTo>
                <a:lnTo>
                  <a:pt x="5072251" y="0"/>
                </a:lnTo>
                <a:lnTo>
                  <a:pt x="5072251" y="7257868"/>
                </a:lnTo>
                <a:lnTo>
                  <a:pt x="0" y="7257868"/>
                </a:lnTo>
                <a:lnTo>
                  <a:pt x="0" y="0"/>
                </a:lnTo>
                <a:close/>
              </a:path>
            </a:pathLst>
          </a:custGeom>
          <a:blipFill>
            <a:blip r:embed="rId4"/>
            <a:stretch>
              <a:fillRect t="-3964" b="-3964"/>
            </a:stretch>
          </a:blipFill>
        </p:spPr>
      </p:sp>
      <p:sp>
        <p:nvSpPr>
          <p:cNvPr id="19" name="TextBox 19"/>
          <p:cNvSpPr txBox="1"/>
          <p:nvPr/>
        </p:nvSpPr>
        <p:spPr>
          <a:xfrm>
            <a:off x="1247884" y="497539"/>
            <a:ext cx="16306796" cy="1376934"/>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3- Patterns essentiels (1/3)</a:t>
            </a:r>
          </a:p>
        </p:txBody>
      </p:sp>
      <p:sp>
        <p:nvSpPr>
          <p:cNvPr id="20" name="TextBox 20"/>
          <p:cNvSpPr txBox="1"/>
          <p:nvPr/>
        </p:nvSpPr>
        <p:spPr>
          <a:xfrm>
            <a:off x="9192445" y="9809329"/>
            <a:ext cx="417675" cy="441325"/>
          </a:xfrm>
          <a:prstGeom prst="rect">
            <a:avLst/>
          </a:prstGeom>
        </p:spPr>
        <p:txBody>
          <a:bodyPr lIns="0" tIns="0" rIns="0" bIns="0" rtlCol="0" anchor="t">
            <a:spAutoFit/>
          </a:bodyPr>
          <a:lstStyle/>
          <a:p>
            <a:pPr algn="ctr">
              <a:lnSpc>
                <a:spcPts val="3499"/>
              </a:lnSpc>
              <a:spcBef>
                <a:spcPct val="0"/>
              </a:spcBef>
            </a:pPr>
            <a:r>
              <a:rPr lang="en-US" sz="2499" spc="454">
                <a:solidFill>
                  <a:srgbClr val="F8F5F1"/>
                </a:solidFill>
                <a:latin typeface="Yanone Kaffeesatz"/>
                <a:ea typeface="Yanone Kaffeesatz"/>
                <a:cs typeface="Yanone Kaffeesatz"/>
                <a:sym typeface="Yanone Kaffeesatz"/>
              </a:rPr>
              <a:t>7</a:t>
            </a:r>
          </a:p>
        </p:txBody>
      </p:sp>
      <p:sp>
        <p:nvSpPr>
          <p:cNvPr id="21" name="TextBox 21"/>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sp>
        <p:nvSpPr>
          <p:cNvPr id="22" name="TextBox 22"/>
          <p:cNvSpPr txBox="1"/>
          <p:nvPr/>
        </p:nvSpPr>
        <p:spPr>
          <a:xfrm>
            <a:off x="3843448" y="2891835"/>
            <a:ext cx="3147533" cy="733247"/>
          </a:xfrm>
          <a:prstGeom prst="rect">
            <a:avLst/>
          </a:prstGeom>
        </p:spPr>
        <p:txBody>
          <a:bodyPr lIns="0" tIns="0" rIns="0" bIns="0" rtlCol="0" anchor="t">
            <a:spAutoFit/>
          </a:bodyPr>
          <a:lstStyle/>
          <a:p>
            <a:pPr algn="ctr">
              <a:lnSpc>
                <a:spcPts val="5660"/>
              </a:lnSpc>
            </a:pPr>
            <a:r>
              <a:rPr lang="en-US" sz="4528" spc="221">
                <a:solidFill>
                  <a:srgbClr val="000000"/>
                </a:solidFill>
                <a:latin typeface="Yanone Kaffeesatz"/>
                <a:ea typeface="Yanone Kaffeesatz"/>
                <a:cs typeface="Yanone Kaffeesatz"/>
                <a:sym typeface="Yanone Kaffeesatz"/>
              </a:rPr>
              <a:t>FORK-JOIN</a:t>
            </a:r>
          </a:p>
        </p:txBody>
      </p:sp>
      <p:sp>
        <p:nvSpPr>
          <p:cNvPr id="23" name="TextBox 23"/>
          <p:cNvSpPr txBox="1"/>
          <p:nvPr/>
        </p:nvSpPr>
        <p:spPr>
          <a:xfrm>
            <a:off x="2255791" y="3967596"/>
            <a:ext cx="6889129" cy="4877181"/>
          </a:xfrm>
          <a:prstGeom prst="rect">
            <a:avLst/>
          </a:prstGeom>
        </p:spPr>
        <p:txBody>
          <a:bodyPr lIns="0" tIns="0" rIns="0" bIns="0" rtlCol="0" anchor="t">
            <a:spAutoFit/>
          </a:bodyPr>
          <a:lstStyle/>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Principe : On découpe une tâche en plusieurs sous‑tâches indépendantes (fork), on exécute ces sous‑tâches simultanément sur plusieurs cœurs, puis on combine (join) leurs résultats pour produire la réponse finale.</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Fork: </a:t>
            </a:r>
            <a:r>
              <a:rPr lang="en-US" sz="1800" spc="16">
                <a:solidFill>
                  <a:srgbClr val="343434"/>
                </a:solidFill>
                <a:latin typeface="Open Sauce"/>
                <a:ea typeface="Open Sauce"/>
                <a:cs typeface="Open Sauce"/>
                <a:sym typeface="Open Sauce"/>
              </a:rPr>
              <a:t>création de sous‑tâches à partir de la tâche principale.</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Execution parallèle : </a:t>
            </a:r>
            <a:r>
              <a:rPr lang="en-US" sz="1800" spc="16">
                <a:solidFill>
                  <a:srgbClr val="343434"/>
                </a:solidFill>
                <a:latin typeface="Open Sauce"/>
                <a:ea typeface="Open Sauce"/>
                <a:cs typeface="Open Sauce"/>
                <a:sym typeface="Open Sauce"/>
              </a:rPr>
              <a:t>chaque sous‑tâche s’exécute sur un cœur distinct.</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Join: </a:t>
            </a:r>
            <a:r>
              <a:rPr lang="en-US" sz="1800" spc="16">
                <a:solidFill>
                  <a:srgbClr val="343434"/>
                </a:solidFill>
                <a:latin typeface="Open Sauce"/>
                <a:ea typeface="Open Sauce"/>
                <a:cs typeface="Open Sauce"/>
                <a:sym typeface="Open Sauce"/>
              </a:rPr>
              <a:t>agrégation des résultats partiels pour reconstituer la solution complète.</a:t>
            </a:r>
          </a:p>
        </p:txBody>
      </p:sp>
      <p:sp>
        <p:nvSpPr>
          <p:cNvPr id="24" name="TextBox 24"/>
          <p:cNvSpPr txBox="1"/>
          <p:nvPr/>
        </p:nvSpPr>
        <p:spPr>
          <a:xfrm>
            <a:off x="17950326" y="9826722"/>
            <a:ext cx="288831"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1104319" y="2851956"/>
            <a:ext cx="1262058" cy="665996"/>
            <a:chOff x="0" y="0"/>
            <a:chExt cx="526185" cy="277671"/>
          </a:xfrm>
        </p:grpSpPr>
        <p:sp>
          <p:nvSpPr>
            <p:cNvPr id="6" name="Freeform 6"/>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7" name="TextBox 7"/>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8" name="Group 8"/>
          <p:cNvGrpSpPr/>
          <p:nvPr/>
        </p:nvGrpSpPr>
        <p:grpSpPr>
          <a:xfrm>
            <a:off x="1389181" y="2693580"/>
            <a:ext cx="669924" cy="592191"/>
            <a:chOff x="0" y="0"/>
            <a:chExt cx="279308" cy="246900"/>
          </a:xfrm>
        </p:grpSpPr>
        <p:sp>
          <p:nvSpPr>
            <p:cNvPr id="9" name="Freeform 9"/>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10" name="TextBox 10"/>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11" name="Freeform 11"/>
          <p:cNvSpPr/>
          <p:nvPr/>
        </p:nvSpPr>
        <p:spPr>
          <a:xfrm>
            <a:off x="1563707" y="2824275"/>
            <a:ext cx="343283" cy="330800"/>
          </a:xfrm>
          <a:custGeom>
            <a:avLst/>
            <a:gdLst/>
            <a:ahLst/>
            <a:cxnLst/>
            <a:rect l="l" t="t" r="r" b="b"/>
            <a:pathLst>
              <a:path w="343283" h="330800">
                <a:moveTo>
                  <a:pt x="0" y="0"/>
                </a:moveTo>
                <a:lnTo>
                  <a:pt x="343283" y="0"/>
                </a:lnTo>
                <a:lnTo>
                  <a:pt x="343283" y="330800"/>
                </a:lnTo>
                <a:lnTo>
                  <a:pt x="0" y="330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1028700" y="3870378"/>
            <a:ext cx="7145491" cy="5147157"/>
            <a:chOff x="0" y="0"/>
            <a:chExt cx="1881940" cy="1355630"/>
          </a:xfrm>
        </p:grpSpPr>
        <p:sp>
          <p:nvSpPr>
            <p:cNvPr id="13" name="Freeform 13"/>
            <p:cNvSpPr/>
            <p:nvPr/>
          </p:nvSpPr>
          <p:spPr>
            <a:xfrm>
              <a:off x="0" y="0"/>
              <a:ext cx="1881940" cy="1355630"/>
            </a:xfrm>
            <a:custGeom>
              <a:avLst/>
              <a:gdLst/>
              <a:ahLst/>
              <a:cxnLst/>
              <a:rect l="l" t="t" r="r" b="b"/>
              <a:pathLst>
                <a:path w="1881940" h="1355630">
                  <a:moveTo>
                    <a:pt x="0" y="0"/>
                  </a:moveTo>
                  <a:lnTo>
                    <a:pt x="1881940" y="0"/>
                  </a:lnTo>
                  <a:lnTo>
                    <a:pt x="1881940" y="1355630"/>
                  </a:lnTo>
                  <a:lnTo>
                    <a:pt x="0" y="1355630"/>
                  </a:lnTo>
                  <a:close/>
                </a:path>
              </a:pathLst>
            </a:custGeom>
            <a:solidFill>
              <a:srgbClr val="F6EEE7"/>
            </a:solidFill>
          </p:spPr>
        </p:sp>
        <p:sp>
          <p:nvSpPr>
            <p:cNvPr id="14" name="TextBox 14"/>
            <p:cNvSpPr txBox="1"/>
            <p:nvPr/>
          </p:nvSpPr>
          <p:spPr>
            <a:xfrm>
              <a:off x="0" y="-76200"/>
              <a:ext cx="1881940" cy="1431830"/>
            </a:xfrm>
            <a:prstGeom prst="rect">
              <a:avLst/>
            </a:prstGeom>
          </p:spPr>
          <p:txBody>
            <a:bodyPr lIns="50800" tIns="50800" rIns="50800" bIns="50800" rtlCol="0" anchor="ctr"/>
            <a:lstStyle/>
            <a:p>
              <a:pPr algn="ctr">
                <a:lnSpc>
                  <a:spcPts val="3610"/>
                </a:lnSpc>
              </a:pPr>
              <a:endParaRPr/>
            </a:p>
          </p:txBody>
        </p:sp>
      </p:grpSp>
      <p:grpSp>
        <p:nvGrpSpPr>
          <p:cNvPr id="15" name="Group 15"/>
          <p:cNvGrpSpPr/>
          <p:nvPr/>
        </p:nvGrpSpPr>
        <p:grpSpPr>
          <a:xfrm>
            <a:off x="17707497" y="9745863"/>
            <a:ext cx="580503" cy="541137"/>
            <a:chOff x="0" y="0"/>
            <a:chExt cx="290975" cy="271243"/>
          </a:xfrm>
        </p:grpSpPr>
        <p:sp>
          <p:nvSpPr>
            <p:cNvPr id="16" name="Freeform 16"/>
            <p:cNvSpPr/>
            <p:nvPr/>
          </p:nvSpPr>
          <p:spPr>
            <a:xfrm>
              <a:off x="0" y="0"/>
              <a:ext cx="290975" cy="271243"/>
            </a:xfrm>
            <a:custGeom>
              <a:avLst/>
              <a:gdLst/>
              <a:ahLst/>
              <a:cxnLst/>
              <a:rect l="l" t="t" r="r" b="b"/>
              <a:pathLst>
                <a:path w="290975" h="271243">
                  <a:moveTo>
                    <a:pt x="0" y="0"/>
                  </a:moveTo>
                  <a:lnTo>
                    <a:pt x="290975" y="0"/>
                  </a:lnTo>
                  <a:lnTo>
                    <a:pt x="290975" y="271243"/>
                  </a:lnTo>
                  <a:lnTo>
                    <a:pt x="0" y="271243"/>
                  </a:lnTo>
                  <a:close/>
                </a:path>
              </a:pathLst>
            </a:custGeom>
            <a:solidFill>
              <a:srgbClr val="CBAC91"/>
            </a:solidFill>
            <a:ln cap="sq">
              <a:noFill/>
              <a:prstDash val="solid"/>
              <a:miter/>
            </a:ln>
          </p:spPr>
        </p:sp>
        <p:sp>
          <p:nvSpPr>
            <p:cNvPr id="17" name="TextBox 17"/>
            <p:cNvSpPr txBox="1"/>
            <p:nvPr/>
          </p:nvSpPr>
          <p:spPr>
            <a:xfrm>
              <a:off x="0" y="-76200"/>
              <a:ext cx="290975" cy="347443"/>
            </a:xfrm>
            <a:prstGeom prst="rect">
              <a:avLst/>
            </a:prstGeom>
          </p:spPr>
          <p:txBody>
            <a:bodyPr lIns="50800" tIns="50800" rIns="50800" bIns="50800" rtlCol="0" anchor="ctr"/>
            <a:lstStyle/>
            <a:p>
              <a:pPr algn="ctr">
                <a:lnSpc>
                  <a:spcPts val="3610"/>
                </a:lnSpc>
              </a:pPr>
              <a:endParaRPr/>
            </a:p>
          </p:txBody>
        </p:sp>
      </p:grpSp>
      <p:sp>
        <p:nvSpPr>
          <p:cNvPr id="18" name="Freeform 18"/>
          <p:cNvSpPr/>
          <p:nvPr/>
        </p:nvSpPr>
        <p:spPr>
          <a:xfrm>
            <a:off x="8688541" y="4751548"/>
            <a:ext cx="9176050" cy="3374418"/>
          </a:xfrm>
          <a:custGeom>
            <a:avLst/>
            <a:gdLst/>
            <a:ahLst/>
            <a:cxnLst/>
            <a:rect l="l" t="t" r="r" b="b"/>
            <a:pathLst>
              <a:path w="9176050" h="3374418">
                <a:moveTo>
                  <a:pt x="0" y="0"/>
                </a:moveTo>
                <a:lnTo>
                  <a:pt x="9176050" y="0"/>
                </a:lnTo>
                <a:lnTo>
                  <a:pt x="9176050" y="3374418"/>
                </a:lnTo>
                <a:lnTo>
                  <a:pt x="0" y="3374418"/>
                </a:lnTo>
                <a:lnTo>
                  <a:pt x="0" y="0"/>
                </a:lnTo>
                <a:close/>
              </a:path>
            </a:pathLst>
          </a:custGeom>
          <a:blipFill>
            <a:blip r:embed="rId4"/>
            <a:stretch>
              <a:fillRect/>
            </a:stretch>
          </a:blipFill>
        </p:spPr>
      </p:sp>
      <p:sp>
        <p:nvSpPr>
          <p:cNvPr id="19" name="TextBox 19"/>
          <p:cNvSpPr txBox="1"/>
          <p:nvPr/>
        </p:nvSpPr>
        <p:spPr>
          <a:xfrm>
            <a:off x="9192445" y="9809329"/>
            <a:ext cx="417675" cy="441325"/>
          </a:xfrm>
          <a:prstGeom prst="rect">
            <a:avLst/>
          </a:prstGeom>
        </p:spPr>
        <p:txBody>
          <a:bodyPr lIns="0" tIns="0" rIns="0" bIns="0" rtlCol="0" anchor="t">
            <a:spAutoFit/>
          </a:bodyPr>
          <a:lstStyle/>
          <a:p>
            <a:pPr algn="ctr">
              <a:lnSpc>
                <a:spcPts val="3499"/>
              </a:lnSpc>
              <a:spcBef>
                <a:spcPct val="0"/>
              </a:spcBef>
            </a:pPr>
            <a:r>
              <a:rPr lang="en-US" sz="2499" spc="454">
                <a:solidFill>
                  <a:srgbClr val="F8F5F1"/>
                </a:solidFill>
                <a:latin typeface="Yanone Kaffeesatz"/>
                <a:ea typeface="Yanone Kaffeesatz"/>
                <a:cs typeface="Yanone Kaffeesatz"/>
                <a:sym typeface="Yanone Kaffeesatz"/>
              </a:rPr>
              <a:t>7</a:t>
            </a:r>
          </a:p>
        </p:txBody>
      </p:sp>
      <p:sp>
        <p:nvSpPr>
          <p:cNvPr id="20" name="TextBox 20"/>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sp>
        <p:nvSpPr>
          <p:cNvPr id="21" name="TextBox 21"/>
          <p:cNvSpPr txBox="1"/>
          <p:nvPr/>
        </p:nvSpPr>
        <p:spPr>
          <a:xfrm>
            <a:off x="2616358" y="2857731"/>
            <a:ext cx="4007471" cy="733247"/>
          </a:xfrm>
          <a:prstGeom prst="rect">
            <a:avLst/>
          </a:prstGeom>
        </p:spPr>
        <p:txBody>
          <a:bodyPr lIns="0" tIns="0" rIns="0" bIns="0" rtlCol="0" anchor="t">
            <a:spAutoFit/>
          </a:bodyPr>
          <a:lstStyle/>
          <a:p>
            <a:pPr algn="ctr">
              <a:lnSpc>
                <a:spcPts val="5660"/>
              </a:lnSpc>
            </a:pPr>
            <a:r>
              <a:rPr lang="en-US" sz="4528" spc="221">
                <a:solidFill>
                  <a:srgbClr val="000000"/>
                </a:solidFill>
                <a:latin typeface="Yanone Kaffeesatz"/>
                <a:ea typeface="Yanone Kaffeesatz"/>
                <a:cs typeface="Yanone Kaffeesatz"/>
                <a:sym typeface="Yanone Kaffeesatz"/>
              </a:rPr>
              <a:t>MapReduce</a:t>
            </a:r>
          </a:p>
        </p:txBody>
      </p:sp>
      <p:sp>
        <p:nvSpPr>
          <p:cNvPr id="22" name="TextBox 22"/>
          <p:cNvSpPr txBox="1"/>
          <p:nvPr/>
        </p:nvSpPr>
        <p:spPr>
          <a:xfrm>
            <a:off x="1028700" y="3933492"/>
            <a:ext cx="6889129" cy="4877181"/>
          </a:xfrm>
          <a:prstGeom prst="rect">
            <a:avLst/>
          </a:prstGeom>
        </p:spPr>
        <p:txBody>
          <a:bodyPr lIns="0" tIns="0" rIns="0" bIns="0" rtlCol="0" anchor="t">
            <a:spAutoFit/>
          </a:bodyPr>
          <a:lstStyle/>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Principe: Le modèle MapReduce traite de grandes quantités de données en quatre phases parallèles : division, map, shuffle (regroupement) et reduce.</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Division des données : </a:t>
            </a:r>
            <a:r>
              <a:rPr lang="en-US" sz="1800" spc="16">
                <a:solidFill>
                  <a:srgbClr val="343434"/>
                </a:solidFill>
                <a:latin typeface="Open Sauce"/>
                <a:ea typeface="Open Sauce"/>
                <a:cs typeface="Open Sauce"/>
                <a:sym typeface="Open Sauce"/>
              </a:rPr>
              <a:t>découpe le jeu de données en morceaux plus petits.</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Map:  </a:t>
            </a:r>
            <a:r>
              <a:rPr lang="en-US" sz="1800" spc="16">
                <a:solidFill>
                  <a:srgbClr val="343434"/>
                </a:solidFill>
                <a:latin typeface="Open Sauce"/>
                <a:ea typeface="Open Sauce"/>
                <a:cs typeface="Open Sauce"/>
                <a:sym typeface="Open Sauce"/>
              </a:rPr>
              <a:t>applique une fonction à chaque morceau pour produire des paires clé‑valeur</a:t>
            </a:r>
            <a:r>
              <a:rPr lang="en-US" sz="1800" b="1" spc="16">
                <a:solidFill>
                  <a:srgbClr val="343434"/>
                </a:solidFill>
                <a:latin typeface="Open Sauce Bold"/>
                <a:ea typeface="Open Sauce Bold"/>
                <a:cs typeface="Open Sauce Bold"/>
                <a:sym typeface="Open Sauce Bold"/>
              </a:rPr>
              <a:t>.</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Shuffle: </a:t>
            </a:r>
            <a:r>
              <a:rPr lang="en-US" sz="1800" spc="16">
                <a:solidFill>
                  <a:srgbClr val="343434"/>
                </a:solidFill>
                <a:latin typeface="Open Sauce"/>
                <a:ea typeface="Open Sauce"/>
                <a:cs typeface="Open Sauce"/>
                <a:sym typeface="Open Sauce"/>
              </a:rPr>
              <a:t> regroupe toutes les paires ayant la même clé ensemble.</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Reduce: </a:t>
            </a:r>
            <a:r>
              <a:rPr lang="en-US" sz="1800" spc="16">
                <a:solidFill>
                  <a:srgbClr val="343434"/>
                </a:solidFill>
                <a:latin typeface="Open Sauce"/>
                <a:ea typeface="Open Sauce"/>
                <a:cs typeface="Open Sauce"/>
                <a:sym typeface="Open Sauce"/>
              </a:rPr>
              <a:t>agrège les valeurs de chaque groupe de clés pour obtenir le résultat final.</a:t>
            </a:r>
          </a:p>
        </p:txBody>
      </p:sp>
      <p:sp>
        <p:nvSpPr>
          <p:cNvPr id="23" name="TextBox 23"/>
          <p:cNvSpPr txBox="1"/>
          <p:nvPr/>
        </p:nvSpPr>
        <p:spPr>
          <a:xfrm>
            <a:off x="17707497" y="9826722"/>
            <a:ext cx="531659"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9</a:t>
            </a:r>
          </a:p>
        </p:txBody>
      </p:sp>
      <p:sp>
        <p:nvSpPr>
          <p:cNvPr id="24" name="TextBox 24"/>
          <p:cNvSpPr txBox="1"/>
          <p:nvPr/>
        </p:nvSpPr>
        <p:spPr>
          <a:xfrm>
            <a:off x="1247884" y="497539"/>
            <a:ext cx="16306796" cy="1376934"/>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3- Patterns essentiels (2/3)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2331410" y="2886061"/>
            <a:ext cx="1262058" cy="665996"/>
            <a:chOff x="0" y="0"/>
            <a:chExt cx="526185" cy="277671"/>
          </a:xfrm>
        </p:grpSpPr>
        <p:sp>
          <p:nvSpPr>
            <p:cNvPr id="6" name="Freeform 6"/>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7" name="TextBox 7"/>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8" name="Group 8"/>
          <p:cNvGrpSpPr/>
          <p:nvPr/>
        </p:nvGrpSpPr>
        <p:grpSpPr>
          <a:xfrm>
            <a:off x="2616272" y="2727684"/>
            <a:ext cx="669924" cy="592191"/>
            <a:chOff x="0" y="0"/>
            <a:chExt cx="279308" cy="246900"/>
          </a:xfrm>
        </p:grpSpPr>
        <p:sp>
          <p:nvSpPr>
            <p:cNvPr id="9" name="Freeform 9"/>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10" name="TextBox 10"/>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11" name="Freeform 11"/>
          <p:cNvSpPr/>
          <p:nvPr/>
        </p:nvSpPr>
        <p:spPr>
          <a:xfrm>
            <a:off x="2790798" y="2858380"/>
            <a:ext cx="343283" cy="330800"/>
          </a:xfrm>
          <a:custGeom>
            <a:avLst/>
            <a:gdLst/>
            <a:ahLst/>
            <a:cxnLst/>
            <a:rect l="l" t="t" r="r" b="b"/>
            <a:pathLst>
              <a:path w="343283" h="330800">
                <a:moveTo>
                  <a:pt x="0" y="0"/>
                </a:moveTo>
                <a:lnTo>
                  <a:pt x="343283" y="0"/>
                </a:lnTo>
                <a:lnTo>
                  <a:pt x="343283" y="330800"/>
                </a:lnTo>
                <a:lnTo>
                  <a:pt x="0" y="330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2255791" y="3904482"/>
            <a:ext cx="7145491" cy="4745853"/>
            <a:chOff x="0" y="0"/>
            <a:chExt cx="1881940" cy="1249937"/>
          </a:xfrm>
        </p:grpSpPr>
        <p:sp>
          <p:nvSpPr>
            <p:cNvPr id="13" name="Freeform 13"/>
            <p:cNvSpPr/>
            <p:nvPr/>
          </p:nvSpPr>
          <p:spPr>
            <a:xfrm>
              <a:off x="0" y="0"/>
              <a:ext cx="1881940" cy="1249937"/>
            </a:xfrm>
            <a:custGeom>
              <a:avLst/>
              <a:gdLst/>
              <a:ahLst/>
              <a:cxnLst/>
              <a:rect l="l" t="t" r="r" b="b"/>
              <a:pathLst>
                <a:path w="1881940" h="1249937">
                  <a:moveTo>
                    <a:pt x="0" y="0"/>
                  </a:moveTo>
                  <a:lnTo>
                    <a:pt x="1881940" y="0"/>
                  </a:lnTo>
                  <a:lnTo>
                    <a:pt x="1881940" y="1249937"/>
                  </a:lnTo>
                  <a:lnTo>
                    <a:pt x="0" y="1249937"/>
                  </a:lnTo>
                  <a:close/>
                </a:path>
              </a:pathLst>
            </a:custGeom>
            <a:solidFill>
              <a:srgbClr val="F6EEE7"/>
            </a:solidFill>
          </p:spPr>
        </p:sp>
        <p:sp>
          <p:nvSpPr>
            <p:cNvPr id="14" name="TextBox 14"/>
            <p:cNvSpPr txBox="1"/>
            <p:nvPr/>
          </p:nvSpPr>
          <p:spPr>
            <a:xfrm>
              <a:off x="0" y="-76200"/>
              <a:ext cx="1881940" cy="1326137"/>
            </a:xfrm>
            <a:prstGeom prst="rect">
              <a:avLst/>
            </a:prstGeom>
          </p:spPr>
          <p:txBody>
            <a:bodyPr lIns="50800" tIns="50800" rIns="50800" bIns="50800" rtlCol="0" anchor="ctr"/>
            <a:lstStyle/>
            <a:p>
              <a:pPr algn="ctr">
                <a:lnSpc>
                  <a:spcPts val="3610"/>
                </a:lnSpc>
              </a:pPr>
              <a:endParaRPr/>
            </a:p>
          </p:txBody>
        </p:sp>
      </p:grpSp>
      <p:grpSp>
        <p:nvGrpSpPr>
          <p:cNvPr id="15" name="Group 15"/>
          <p:cNvGrpSpPr/>
          <p:nvPr/>
        </p:nvGrpSpPr>
        <p:grpSpPr>
          <a:xfrm>
            <a:off x="17576890" y="9790909"/>
            <a:ext cx="711110" cy="496091"/>
            <a:chOff x="0" y="0"/>
            <a:chExt cx="356441" cy="248664"/>
          </a:xfrm>
        </p:grpSpPr>
        <p:sp>
          <p:nvSpPr>
            <p:cNvPr id="16" name="Freeform 16"/>
            <p:cNvSpPr/>
            <p:nvPr/>
          </p:nvSpPr>
          <p:spPr>
            <a:xfrm>
              <a:off x="0" y="0"/>
              <a:ext cx="356441" cy="248664"/>
            </a:xfrm>
            <a:custGeom>
              <a:avLst/>
              <a:gdLst/>
              <a:ahLst/>
              <a:cxnLst/>
              <a:rect l="l" t="t" r="r" b="b"/>
              <a:pathLst>
                <a:path w="356441" h="248664">
                  <a:moveTo>
                    <a:pt x="0" y="0"/>
                  </a:moveTo>
                  <a:lnTo>
                    <a:pt x="356441" y="0"/>
                  </a:lnTo>
                  <a:lnTo>
                    <a:pt x="356441" y="248664"/>
                  </a:lnTo>
                  <a:lnTo>
                    <a:pt x="0" y="248664"/>
                  </a:lnTo>
                  <a:close/>
                </a:path>
              </a:pathLst>
            </a:custGeom>
            <a:solidFill>
              <a:srgbClr val="CBAC91"/>
            </a:solidFill>
            <a:ln cap="sq">
              <a:noFill/>
              <a:prstDash val="solid"/>
              <a:miter/>
            </a:ln>
          </p:spPr>
        </p:sp>
        <p:sp>
          <p:nvSpPr>
            <p:cNvPr id="17" name="TextBox 17"/>
            <p:cNvSpPr txBox="1"/>
            <p:nvPr/>
          </p:nvSpPr>
          <p:spPr>
            <a:xfrm>
              <a:off x="0" y="-76200"/>
              <a:ext cx="356441" cy="324864"/>
            </a:xfrm>
            <a:prstGeom prst="rect">
              <a:avLst/>
            </a:prstGeom>
          </p:spPr>
          <p:txBody>
            <a:bodyPr lIns="50800" tIns="50800" rIns="50800" bIns="50800" rtlCol="0" anchor="ctr"/>
            <a:lstStyle/>
            <a:p>
              <a:pPr algn="ctr">
                <a:lnSpc>
                  <a:spcPts val="3610"/>
                </a:lnSpc>
              </a:pPr>
              <a:endParaRPr/>
            </a:p>
          </p:txBody>
        </p:sp>
      </p:grpSp>
      <p:sp>
        <p:nvSpPr>
          <p:cNvPr id="18" name="Freeform 18"/>
          <p:cNvSpPr/>
          <p:nvPr/>
        </p:nvSpPr>
        <p:spPr>
          <a:xfrm>
            <a:off x="9963257" y="3189180"/>
            <a:ext cx="7613633" cy="5332755"/>
          </a:xfrm>
          <a:custGeom>
            <a:avLst/>
            <a:gdLst/>
            <a:ahLst/>
            <a:cxnLst/>
            <a:rect l="l" t="t" r="r" b="b"/>
            <a:pathLst>
              <a:path w="7613633" h="5332755">
                <a:moveTo>
                  <a:pt x="0" y="0"/>
                </a:moveTo>
                <a:lnTo>
                  <a:pt x="7613633" y="0"/>
                </a:lnTo>
                <a:lnTo>
                  <a:pt x="7613633" y="5332755"/>
                </a:lnTo>
                <a:lnTo>
                  <a:pt x="0" y="5332755"/>
                </a:lnTo>
                <a:lnTo>
                  <a:pt x="0" y="0"/>
                </a:lnTo>
                <a:close/>
              </a:path>
            </a:pathLst>
          </a:custGeom>
          <a:blipFill>
            <a:blip r:embed="rId4"/>
            <a:stretch>
              <a:fillRect/>
            </a:stretch>
          </a:blipFill>
        </p:spPr>
      </p:sp>
      <p:sp>
        <p:nvSpPr>
          <p:cNvPr id="19" name="TextBox 19"/>
          <p:cNvSpPr txBox="1"/>
          <p:nvPr/>
        </p:nvSpPr>
        <p:spPr>
          <a:xfrm>
            <a:off x="9192445" y="9809329"/>
            <a:ext cx="417675" cy="441325"/>
          </a:xfrm>
          <a:prstGeom prst="rect">
            <a:avLst/>
          </a:prstGeom>
        </p:spPr>
        <p:txBody>
          <a:bodyPr lIns="0" tIns="0" rIns="0" bIns="0" rtlCol="0" anchor="t">
            <a:spAutoFit/>
          </a:bodyPr>
          <a:lstStyle/>
          <a:p>
            <a:pPr algn="ctr">
              <a:lnSpc>
                <a:spcPts val="3499"/>
              </a:lnSpc>
              <a:spcBef>
                <a:spcPct val="0"/>
              </a:spcBef>
            </a:pPr>
            <a:r>
              <a:rPr lang="en-US" sz="2499" spc="454">
                <a:solidFill>
                  <a:srgbClr val="F8F5F1"/>
                </a:solidFill>
                <a:latin typeface="Yanone Kaffeesatz"/>
                <a:ea typeface="Yanone Kaffeesatz"/>
                <a:cs typeface="Yanone Kaffeesatz"/>
                <a:sym typeface="Yanone Kaffeesatz"/>
              </a:rPr>
              <a:t>7</a:t>
            </a:r>
          </a:p>
        </p:txBody>
      </p:sp>
      <p:sp>
        <p:nvSpPr>
          <p:cNvPr id="20" name="TextBox 20"/>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sp>
        <p:nvSpPr>
          <p:cNvPr id="21" name="TextBox 21"/>
          <p:cNvSpPr txBox="1"/>
          <p:nvPr/>
        </p:nvSpPr>
        <p:spPr>
          <a:xfrm>
            <a:off x="3843448" y="2891835"/>
            <a:ext cx="4007471" cy="733247"/>
          </a:xfrm>
          <a:prstGeom prst="rect">
            <a:avLst/>
          </a:prstGeom>
        </p:spPr>
        <p:txBody>
          <a:bodyPr lIns="0" tIns="0" rIns="0" bIns="0" rtlCol="0" anchor="t">
            <a:spAutoFit/>
          </a:bodyPr>
          <a:lstStyle/>
          <a:p>
            <a:pPr algn="ctr">
              <a:lnSpc>
                <a:spcPts val="5660"/>
              </a:lnSpc>
            </a:pPr>
            <a:r>
              <a:rPr lang="en-US" sz="4528" spc="221">
                <a:solidFill>
                  <a:srgbClr val="000000"/>
                </a:solidFill>
                <a:latin typeface="Yanone Kaffeesatz"/>
                <a:ea typeface="Yanone Kaffeesatz"/>
                <a:cs typeface="Yanone Kaffeesatz"/>
                <a:sym typeface="Yanone Kaffeesatz"/>
              </a:rPr>
              <a:t>DIVIDE &amp; CONQUER</a:t>
            </a:r>
          </a:p>
        </p:txBody>
      </p:sp>
      <p:sp>
        <p:nvSpPr>
          <p:cNvPr id="22" name="TextBox 22"/>
          <p:cNvSpPr txBox="1"/>
          <p:nvPr/>
        </p:nvSpPr>
        <p:spPr>
          <a:xfrm>
            <a:off x="2255791" y="3967596"/>
            <a:ext cx="6889129" cy="4429506"/>
          </a:xfrm>
          <a:prstGeom prst="rect">
            <a:avLst/>
          </a:prstGeom>
        </p:spPr>
        <p:txBody>
          <a:bodyPr lIns="0" tIns="0" rIns="0" bIns="0" rtlCol="0" anchor="t">
            <a:spAutoFit/>
          </a:bodyPr>
          <a:lstStyle/>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Principe : Diviser récursivement un problème en sous‑problèmes plus petits, les résoudre, puis combiner leurs résultats pour former la solution finale.</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Diviser : </a:t>
            </a:r>
            <a:r>
              <a:rPr lang="en-US" sz="1800" spc="16">
                <a:solidFill>
                  <a:srgbClr val="343434"/>
                </a:solidFill>
                <a:latin typeface="Open Sauce"/>
                <a:ea typeface="Open Sauce"/>
                <a:cs typeface="Open Sauce"/>
                <a:sym typeface="Open Sauce"/>
              </a:rPr>
              <a:t>séparer le problème en deux (ou plusieurs) sous‑problèmes de taille réduite (sans tri à cette étape).</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Conquer:  </a:t>
            </a:r>
            <a:r>
              <a:rPr lang="en-US" sz="1800" spc="16">
                <a:solidFill>
                  <a:srgbClr val="343434"/>
                </a:solidFill>
                <a:latin typeface="Open Sauce"/>
                <a:ea typeface="Open Sauce"/>
                <a:cs typeface="Open Sauce"/>
                <a:sym typeface="Open Sauce"/>
              </a:rPr>
              <a:t>résoudre chaque sous‑problème (de façon récursive) jusqu’à obtenir des unités triviales.</a:t>
            </a:r>
          </a:p>
          <a:p>
            <a:pPr marL="777240" lvl="2" indent="-259080" algn="just">
              <a:lnSpc>
                <a:spcPts val="3582"/>
              </a:lnSpc>
              <a:buFont typeface="Arial"/>
              <a:buChar char="⚬"/>
            </a:pPr>
            <a:r>
              <a:rPr lang="en-US" sz="1800" b="1" spc="16">
                <a:solidFill>
                  <a:srgbClr val="343434"/>
                </a:solidFill>
                <a:latin typeface="Open Sauce Bold"/>
                <a:ea typeface="Open Sauce Bold"/>
                <a:cs typeface="Open Sauce Bold"/>
                <a:sym typeface="Open Sauce Bold"/>
              </a:rPr>
              <a:t>Combiner :  </a:t>
            </a:r>
            <a:r>
              <a:rPr lang="en-US" sz="1800" spc="16">
                <a:solidFill>
                  <a:srgbClr val="343434"/>
                </a:solidFill>
                <a:latin typeface="Open Sauce"/>
                <a:ea typeface="Open Sauce"/>
                <a:cs typeface="Open Sauce"/>
                <a:sym typeface="Open Sauce"/>
              </a:rPr>
              <a:t>fusionner les solutions partielles pour reconstituer la solution complète.</a:t>
            </a:r>
          </a:p>
        </p:txBody>
      </p:sp>
      <p:sp>
        <p:nvSpPr>
          <p:cNvPr id="23" name="TextBox 23"/>
          <p:cNvSpPr txBox="1"/>
          <p:nvPr/>
        </p:nvSpPr>
        <p:spPr>
          <a:xfrm>
            <a:off x="17576890" y="9826722"/>
            <a:ext cx="662267"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10</a:t>
            </a:r>
          </a:p>
        </p:txBody>
      </p:sp>
      <p:sp>
        <p:nvSpPr>
          <p:cNvPr id="24" name="TextBox 24"/>
          <p:cNvSpPr txBox="1"/>
          <p:nvPr/>
        </p:nvSpPr>
        <p:spPr>
          <a:xfrm>
            <a:off x="1247884" y="497539"/>
            <a:ext cx="16306796" cy="1376934"/>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3- Patterns essentiels (3/3)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sp>
        <p:nvSpPr>
          <p:cNvPr id="5" name="TextBox 5"/>
          <p:cNvSpPr txBox="1"/>
          <p:nvPr/>
        </p:nvSpPr>
        <p:spPr>
          <a:xfrm>
            <a:off x="1247884" y="497539"/>
            <a:ext cx="16306796" cy="1376934"/>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4- Mesure de performance</a:t>
            </a:r>
          </a:p>
        </p:txBody>
      </p:sp>
      <p:sp>
        <p:nvSpPr>
          <p:cNvPr id="6" name="TextBox 6"/>
          <p:cNvSpPr txBox="1"/>
          <p:nvPr/>
        </p:nvSpPr>
        <p:spPr>
          <a:xfrm>
            <a:off x="9192445" y="9809329"/>
            <a:ext cx="417675" cy="441325"/>
          </a:xfrm>
          <a:prstGeom prst="rect">
            <a:avLst/>
          </a:prstGeom>
        </p:spPr>
        <p:txBody>
          <a:bodyPr lIns="0" tIns="0" rIns="0" bIns="0" rtlCol="0" anchor="t">
            <a:spAutoFit/>
          </a:bodyPr>
          <a:lstStyle/>
          <a:p>
            <a:pPr algn="ctr">
              <a:lnSpc>
                <a:spcPts val="3499"/>
              </a:lnSpc>
              <a:spcBef>
                <a:spcPct val="0"/>
              </a:spcBef>
            </a:pPr>
            <a:r>
              <a:rPr lang="en-US" sz="2499" spc="454">
                <a:solidFill>
                  <a:srgbClr val="F8F5F1"/>
                </a:solidFill>
                <a:latin typeface="Yanone Kaffeesatz"/>
                <a:ea typeface="Yanone Kaffeesatz"/>
                <a:cs typeface="Yanone Kaffeesatz"/>
                <a:sym typeface="Yanone Kaffeesatz"/>
              </a:rPr>
              <a:t>7</a:t>
            </a:r>
          </a:p>
        </p:txBody>
      </p:sp>
      <p:sp>
        <p:nvSpPr>
          <p:cNvPr id="7" name="TextBox 7"/>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grpSp>
        <p:nvGrpSpPr>
          <p:cNvPr id="8" name="Group 8"/>
          <p:cNvGrpSpPr/>
          <p:nvPr/>
        </p:nvGrpSpPr>
        <p:grpSpPr>
          <a:xfrm>
            <a:off x="3515001" y="2397543"/>
            <a:ext cx="3072083" cy="717603"/>
            <a:chOff x="0" y="0"/>
            <a:chExt cx="4096111" cy="956804"/>
          </a:xfrm>
        </p:grpSpPr>
        <p:grpSp>
          <p:nvGrpSpPr>
            <p:cNvPr id="9" name="Group 9"/>
            <p:cNvGrpSpPr/>
            <p:nvPr/>
          </p:nvGrpSpPr>
          <p:grpSpPr>
            <a:xfrm>
              <a:off x="0" y="0"/>
              <a:ext cx="4096111" cy="956804"/>
              <a:chOff x="0" y="0"/>
              <a:chExt cx="809108" cy="188998"/>
            </a:xfrm>
          </p:grpSpPr>
          <p:sp>
            <p:nvSpPr>
              <p:cNvPr id="10" name="Freeform 10"/>
              <p:cNvSpPr/>
              <p:nvPr/>
            </p:nvSpPr>
            <p:spPr>
              <a:xfrm>
                <a:off x="0" y="0"/>
                <a:ext cx="809108" cy="188998"/>
              </a:xfrm>
              <a:custGeom>
                <a:avLst/>
                <a:gdLst/>
                <a:ahLst/>
                <a:cxnLst/>
                <a:rect l="l" t="t" r="r" b="b"/>
                <a:pathLst>
                  <a:path w="809108" h="188998">
                    <a:moveTo>
                      <a:pt x="0" y="0"/>
                    </a:moveTo>
                    <a:lnTo>
                      <a:pt x="809108" y="0"/>
                    </a:lnTo>
                    <a:lnTo>
                      <a:pt x="809108" y="188998"/>
                    </a:lnTo>
                    <a:lnTo>
                      <a:pt x="0" y="188998"/>
                    </a:lnTo>
                    <a:close/>
                  </a:path>
                </a:pathLst>
              </a:custGeom>
              <a:solidFill>
                <a:srgbClr val="DFC6B0"/>
              </a:solidFill>
            </p:spPr>
          </p:sp>
          <p:sp>
            <p:nvSpPr>
              <p:cNvPr id="11" name="TextBox 11"/>
              <p:cNvSpPr txBox="1"/>
              <p:nvPr/>
            </p:nvSpPr>
            <p:spPr>
              <a:xfrm>
                <a:off x="0" y="-76200"/>
                <a:ext cx="809108" cy="265198"/>
              </a:xfrm>
              <a:prstGeom prst="rect">
                <a:avLst/>
              </a:prstGeom>
            </p:spPr>
            <p:txBody>
              <a:bodyPr lIns="50800" tIns="50800" rIns="50800" bIns="50800" rtlCol="0" anchor="ctr"/>
              <a:lstStyle/>
              <a:p>
                <a:pPr algn="ctr">
                  <a:lnSpc>
                    <a:spcPts val="3610"/>
                  </a:lnSpc>
                </a:pPr>
                <a:endParaRPr/>
              </a:p>
            </p:txBody>
          </p:sp>
        </p:grpSp>
        <p:sp>
          <p:nvSpPr>
            <p:cNvPr id="12" name="TextBox 12"/>
            <p:cNvSpPr txBox="1"/>
            <p:nvPr/>
          </p:nvSpPr>
          <p:spPr>
            <a:xfrm>
              <a:off x="0" y="-133350"/>
              <a:ext cx="4096111" cy="1090154"/>
            </a:xfrm>
            <a:prstGeom prst="rect">
              <a:avLst/>
            </a:prstGeom>
          </p:spPr>
          <p:txBody>
            <a:bodyPr lIns="0" tIns="0" rIns="0" bIns="0" rtlCol="0" anchor="t">
              <a:spAutoFit/>
            </a:bodyPr>
            <a:lstStyle/>
            <a:p>
              <a:pPr algn="ctr">
                <a:lnSpc>
                  <a:spcPts val="6647"/>
                </a:lnSpc>
                <a:spcBef>
                  <a:spcPct val="0"/>
                </a:spcBef>
              </a:pPr>
              <a:r>
                <a:rPr lang="en-US" sz="4747" b="1" spc="356">
                  <a:solidFill>
                    <a:srgbClr val="000000"/>
                  </a:solidFill>
                  <a:latin typeface="Yanone Kaffeesatz Bold"/>
                  <a:ea typeface="Yanone Kaffeesatz Bold"/>
                  <a:cs typeface="Yanone Kaffeesatz Bold"/>
                  <a:sym typeface="Yanone Kaffeesatz Bold"/>
                </a:rPr>
                <a:t>SpeedUp</a:t>
              </a:r>
            </a:p>
          </p:txBody>
        </p:sp>
      </p:grpSp>
      <p:grpSp>
        <p:nvGrpSpPr>
          <p:cNvPr id="13" name="Group 13"/>
          <p:cNvGrpSpPr/>
          <p:nvPr/>
        </p:nvGrpSpPr>
        <p:grpSpPr>
          <a:xfrm>
            <a:off x="1556063" y="3277071"/>
            <a:ext cx="6989958" cy="3133585"/>
            <a:chOff x="0" y="0"/>
            <a:chExt cx="1840977" cy="825306"/>
          </a:xfrm>
        </p:grpSpPr>
        <p:sp>
          <p:nvSpPr>
            <p:cNvPr id="14" name="Freeform 14"/>
            <p:cNvSpPr/>
            <p:nvPr/>
          </p:nvSpPr>
          <p:spPr>
            <a:xfrm>
              <a:off x="0" y="0"/>
              <a:ext cx="1840977" cy="825306"/>
            </a:xfrm>
            <a:custGeom>
              <a:avLst/>
              <a:gdLst/>
              <a:ahLst/>
              <a:cxnLst/>
              <a:rect l="l" t="t" r="r" b="b"/>
              <a:pathLst>
                <a:path w="1840977" h="825306">
                  <a:moveTo>
                    <a:pt x="0" y="0"/>
                  </a:moveTo>
                  <a:lnTo>
                    <a:pt x="1840977" y="0"/>
                  </a:lnTo>
                  <a:lnTo>
                    <a:pt x="1840977" y="825306"/>
                  </a:lnTo>
                  <a:lnTo>
                    <a:pt x="0" y="825306"/>
                  </a:lnTo>
                  <a:close/>
                </a:path>
              </a:pathLst>
            </a:custGeom>
            <a:solidFill>
              <a:srgbClr val="EDDFD3"/>
            </a:solidFill>
          </p:spPr>
        </p:sp>
        <p:sp>
          <p:nvSpPr>
            <p:cNvPr id="15" name="TextBox 15"/>
            <p:cNvSpPr txBox="1"/>
            <p:nvPr/>
          </p:nvSpPr>
          <p:spPr>
            <a:xfrm>
              <a:off x="0" y="-66675"/>
              <a:ext cx="1840977" cy="891981"/>
            </a:xfrm>
            <a:prstGeom prst="rect">
              <a:avLst/>
            </a:prstGeom>
          </p:spPr>
          <p:txBody>
            <a:bodyPr lIns="50800" tIns="50800" rIns="50800" bIns="50800" rtlCol="0" anchor="ctr"/>
            <a:lstStyle/>
            <a:p>
              <a:pPr marL="367031" lvl="1" indent="-183515" algn="just">
                <a:lnSpc>
                  <a:spcPts val="2720"/>
                </a:lnSpc>
                <a:buFont typeface="Arial"/>
                <a:buChar char="•"/>
              </a:pPr>
              <a:r>
                <a:rPr lang="en-US" sz="1700" b="1" spc="309">
                  <a:solidFill>
                    <a:srgbClr val="000000"/>
                  </a:solidFill>
                  <a:latin typeface="Open Sauce Bold"/>
                  <a:ea typeface="Open Sauce Bold"/>
                  <a:cs typeface="Open Sauce Bold"/>
                  <a:sym typeface="Open Sauce Bold"/>
                </a:rPr>
                <a:t>Usage</a:t>
              </a:r>
              <a:r>
                <a:rPr lang="en-US" sz="1700" spc="309">
                  <a:solidFill>
                    <a:srgbClr val="000000"/>
                  </a:solidFill>
                  <a:latin typeface="Open Sauce"/>
                  <a:ea typeface="Open Sauce"/>
                  <a:cs typeface="Open Sauce"/>
                  <a:sym typeface="Open Sauce"/>
                </a:rPr>
                <a:t>: Evalue le gain de temps en parallèle vs séquentiel</a:t>
              </a:r>
            </a:p>
            <a:p>
              <a:pPr marL="367031" lvl="1" indent="-183515" algn="just">
                <a:lnSpc>
                  <a:spcPts val="2720"/>
                </a:lnSpc>
                <a:buFont typeface="Arial"/>
                <a:buChar char="•"/>
              </a:pPr>
              <a:r>
                <a:rPr lang="en-US" sz="1700" b="1" spc="309">
                  <a:solidFill>
                    <a:srgbClr val="000000"/>
                  </a:solidFill>
                  <a:latin typeface="Open Sauce Bold"/>
                  <a:ea typeface="Open Sauce Bold"/>
                  <a:cs typeface="Open Sauce Bold"/>
                  <a:sym typeface="Open Sauce Bold"/>
                </a:rPr>
                <a:t>Formule</a:t>
              </a:r>
              <a:r>
                <a:rPr lang="en-US" sz="1700" spc="309">
                  <a:solidFill>
                    <a:srgbClr val="000000"/>
                  </a:solidFill>
                  <a:latin typeface="Open Sauce"/>
                  <a:ea typeface="Open Sauce"/>
                  <a:cs typeface="Open Sauce"/>
                  <a:sym typeface="Open Sauce"/>
                </a:rPr>
                <a:t> : </a:t>
              </a:r>
            </a:p>
            <a:p>
              <a:pPr algn="ctr">
                <a:lnSpc>
                  <a:spcPts val="2720"/>
                </a:lnSpc>
              </a:pPr>
              <a:r>
                <a:rPr lang="en-US" sz="1700" spc="309">
                  <a:solidFill>
                    <a:srgbClr val="000000"/>
                  </a:solidFill>
                  <a:latin typeface="Open Sauce"/>
                  <a:ea typeface="Open Sauce"/>
                  <a:cs typeface="Open Sauce"/>
                  <a:sym typeface="Open Sauce"/>
                </a:rPr>
                <a:t>(Temps parallèle/Temps séquentiel)</a:t>
              </a:r>
            </a:p>
            <a:p>
              <a:pPr marL="367031" lvl="1" indent="-183515" algn="just">
                <a:lnSpc>
                  <a:spcPts val="2720"/>
                </a:lnSpc>
                <a:buFont typeface="Arial"/>
                <a:buChar char="•"/>
              </a:pPr>
              <a:r>
                <a:rPr lang="en-US" sz="1700" b="1" spc="309">
                  <a:solidFill>
                    <a:srgbClr val="000000"/>
                  </a:solidFill>
                  <a:latin typeface="Open Sauce Bold"/>
                  <a:ea typeface="Open Sauce Bold"/>
                  <a:cs typeface="Open Sauce Bold"/>
                  <a:sym typeface="Open Sauce Bold"/>
                </a:rPr>
                <a:t>Interprétation :</a:t>
              </a:r>
              <a:r>
                <a:rPr lang="en-US" sz="1700" spc="309">
                  <a:solidFill>
                    <a:srgbClr val="000000"/>
                  </a:solidFill>
                  <a:latin typeface="Open Sauce"/>
                  <a:ea typeface="Open Sauce"/>
                  <a:cs typeface="Open Sauce"/>
                  <a:sym typeface="Open Sauce"/>
                </a:rPr>
                <a:t> </a:t>
              </a:r>
            </a:p>
            <a:p>
              <a:pPr marL="734061" lvl="2" indent="-244687" algn="just">
                <a:lnSpc>
                  <a:spcPts val="2720"/>
                </a:lnSpc>
                <a:buFont typeface="Arial"/>
                <a:buChar char="⚬"/>
              </a:pPr>
              <a:r>
                <a:rPr lang="en-US" sz="1700" spc="309">
                  <a:solidFill>
                    <a:srgbClr val="000000"/>
                  </a:solidFill>
                  <a:latin typeface="Open Sauce"/>
                  <a:ea typeface="Open Sauce"/>
                  <a:cs typeface="Open Sauce"/>
                  <a:sym typeface="Open Sauce"/>
                </a:rPr>
                <a:t>Speedup &lt; 1 alors overhead plus élevé que le gain</a:t>
              </a:r>
            </a:p>
            <a:p>
              <a:pPr marL="734061" lvl="2" indent="-244687" algn="just">
                <a:lnSpc>
                  <a:spcPts val="2720"/>
                </a:lnSpc>
                <a:buFont typeface="Arial"/>
                <a:buChar char="⚬"/>
              </a:pPr>
              <a:r>
                <a:rPr lang="en-US" sz="1700" spc="309">
                  <a:solidFill>
                    <a:srgbClr val="000000"/>
                  </a:solidFill>
                  <a:latin typeface="Open Sauce"/>
                  <a:ea typeface="Open Sauce"/>
                  <a:cs typeface="Open Sauce"/>
                  <a:sym typeface="Open Sauce"/>
                </a:rPr>
                <a:t>Speedup &gt; 1 alors le parallélisme et avantageux</a:t>
              </a:r>
            </a:p>
          </p:txBody>
        </p:sp>
      </p:grpSp>
      <p:grpSp>
        <p:nvGrpSpPr>
          <p:cNvPr id="16" name="Group 16"/>
          <p:cNvGrpSpPr/>
          <p:nvPr/>
        </p:nvGrpSpPr>
        <p:grpSpPr>
          <a:xfrm>
            <a:off x="11741389" y="2397543"/>
            <a:ext cx="3072083" cy="717603"/>
            <a:chOff x="0" y="0"/>
            <a:chExt cx="4096111" cy="956804"/>
          </a:xfrm>
        </p:grpSpPr>
        <p:grpSp>
          <p:nvGrpSpPr>
            <p:cNvPr id="17" name="Group 17"/>
            <p:cNvGrpSpPr/>
            <p:nvPr/>
          </p:nvGrpSpPr>
          <p:grpSpPr>
            <a:xfrm>
              <a:off x="0" y="0"/>
              <a:ext cx="4096111" cy="956804"/>
              <a:chOff x="0" y="0"/>
              <a:chExt cx="809108" cy="188998"/>
            </a:xfrm>
          </p:grpSpPr>
          <p:sp>
            <p:nvSpPr>
              <p:cNvPr id="18" name="Freeform 18"/>
              <p:cNvSpPr/>
              <p:nvPr/>
            </p:nvSpPr>
            <p:spPr>
              <a:xfrm>
                <a:off x="0" y="0"/>
                <a:ext cx="809108" cy="188998"/>
              </a:xfrm>
              <a:custGeom>
                <a:avLst/>
                <a:gdLst/>
                <a:ahLst/>
                <a:cxnLst/>
                <a:rect l="l" t="t" r="r" b="b"/>
                <a:pathLst>
                  <a:path w="809108" h="188998">
                    <a:moveTo>
                      <a:pt x="0" y="0"/>
                    </a:moveTo>
                    <a:lnTo>
                      <a:pt x="809108" y="0"/>
                    </a:lnTo>
                    <a:lnTo>
                      <a:pt x="809108" y="188998"/>
                    </a:lnTo>
                    <a:lnTo>
                      <a:pt x="0" y="188998"/>
                    </a:lnTo>
                    <a:close/>
                  </a:path>
                </a:pathLst>
              </a:custGeom>
              <a:solidFill>
                <a:srgbClr val="DFC6B0"/>
              </a:solidFill>
            </p:spPr>
          </p:sp>
          <p:sp>
            <p:nvSpPr>
              <p:cNvPr id="19" name="TextBox 19"/>
              <p:cNvSpPr txBox="1"/>
              <p:nvPr/>
            </p:nvSpPr>
            <p:spPr>
              <a:xfrm>
                <a:off x="0" y="-76200"/>
                <a:ext cx="809108" cy="265198"/>
              </a:xfrm>
              <a:prstGeom prst="rect">
                <a:avLst/>
              </a:prstGeom>
            </p:spPr>
            <p:txBody>
              <a:bodyPr lIns="50800" tIns="50800" rIns="50800" bIns="50800" rtlCol="0" anchor="ctr"/>
              <a:lstStyle/>
              <a:p>
                <a:pPr algn="ctr">
                  <a:lnSpc>
                    <a:spcPts val="3610"/>
                  </a:lnSpc>
                </a:pPr>
                <a:endParaRPr/>
              </a:p>
            </p:txBody>
          </p:sp>
        </p:grpSp>
        <p:sp>
          <p:nvSpPr>
            <p:cNvPr id="20" name="TextBox 20"/>
            <p:cNvSpPr txBox="1"/>
            <p:nvPr/>
          </p:nvSpPr>
          <p:spPr>
            <a:xfrm>
              <a:off x="0" y="-133350"/>
              <a:ext cx="4096111" cy="1090154"/>
            </a:xfrm>
            <a:prstGeom prst="rect">
              <a:avLst/>
            </a:prstGeom>
          </p:spPr>
          <p:txBody>
            <a:bodyPr lIns="0" tIns="0" rIns="0" bIns="0" rtlCol="0" anchor="t">
              <a:spAutoFit/>
            </a:bodyPr>
            <a:lstStyle/>
            <a:p>
              <a:pPr algn="ctr">
                <a:lnSpc>
                  <a:spcPts val="6647"/>
                </a:lnSpc>
                <a:spcBef>
                  <a:spcPct val="0"/>
                </a:spcBef>
              </a:pPr>
              <a:r>
                <a:rPr lang="en-US" sz="4747" b="1" spc="356">
                  <a:solidFill>
                    <a:srgbClr val="000000"/>
                  </a:solidFill>
                  <a:latin typeface="Yanone Kaffeesatz Bold"/>
                  <a:ea typeface="Yanone Kaffeesatz Bold"/>
                  <a:cs typeface="Yanone Kaffeesatz Bold"/>
                  <a:sym typeface="Yanone Kaffeesatz Bold"/>
                </a:rPr>
                <a:t>Efficacité</a:t>
              </a:r>
            </a:p>
          </p:txBody>
        </p:sp>
      </p:grpSp>
      <p:grpSp>
        <p:nvGrpSpPr>
          <p:cNvPr id="21" name="Group 21"/>
          <p:cNvGrpSpPr/>
          <p:nvPr/>
        </p:nvGrpSpPr>
        <p:grpSpPr>
          <a:xfrm>
            <a:off x="9584246" y="3306719"/>
            <a:ext cx="7386368" cy="3074289"/>
            <a:chOff x="0" y="0"/>
            <a:chExt cx="1945381" cy="809689"/>
          </a:xfrm>
        </p:grpSpPr>
        <p:sp>
          <p:nvSpPr>
            <p:cNvPr id="22" name="Freeform 22"/>
            <p:cNvSpPr/>
            <p:nvPr/>
          </p:nvSpPr>
          <p:spPr>
            <a:xfrm>
              <a:off x="0" y="0"/>
              <a:ext cx="1945381" cy="809689"/>
            </a:xfrm>
            <a:custGeom>
              <a:avLst/>
              <a:gdLst/>
              <a:ahLst/>
              <a:cxnLst/>
              <a:rect l="l" t="t" r="r" b="b"/>
              <a:pathLst>
                <a:path w="1945381" h="809689">
                  <a:moveTo>
                    <a:pt x="0" y="0"/>
                  </a:moveTo>
                  <a:lnTo>
                    <a:pt x="1945381" y="0"/>
                  </a:lnTo>
                  <a:lnTo>
                    <a:pt x="1945381" y="809689"/>
                  </a:lnTo>
                  <a:lnTo>
                    <a:pt x="0" y="809689"/>
                  </a:lnTo>
                  <a:close/>
                </a:path>
              </a:pathLst>
            </a:custGeom>
            <a:solidFill>
              <a:srgbClr val="EDDFD3"/>
            </a:solidFill>
          </p:spPr>
        </p:sp>
        <p:sp>
          <p:nvSpPr>
            <p:cNvPr id="23" name="TextBox 23"/>
            <p:cNvSpPr txBox="1"/>
            <p:nvPr/>
          </p:nvSpPr>
          <p:spPr>
            <a:xfrm>
              <a:off x="0" y="-66675"/>
              <a:ext cx="1945381" cy="876364"/>
            </a:xfrm>
            <a:prstGeom prst="rect">
              <a:avLst/>
            </a:prstGeom>
          </p:spPr>
          <p:txBody>
            <a:bodyPr lIns="50800" tIns="50800" rIns="50800" bIns="50800" rtlCol="0" anchor="ctr"/>
            <a:lstStyle/>
            <a:p>
              <a:pPr marL="388620" lvl="1" indent="-194310" algn="just">
                <a:lnSpc>
                  <a:spcPts val="2880"/>
                </a:lnSpc>
                <a:buFont typeface="Arial"/>
                <a:buChar char="•"/>
              </a:pPr>
              <a:r>
                <a:rPr lang="en-US" sz="1800" b="1" spc="327">
                  <a:solidFill>
                    <a:srgbClr val="000000"/>
                  </a:solidFill>
                  <a:latin typeface="Open Sauce Bold"/>
                  <a:ea typeface="Open Sauce Bold"/>
                  <a:cs typeface="Open Sauce Bold"/>
                  <a:sym typeface="Open Sauce Bold"/>
                </a:rPr>
                <a:t>Usage :</a:t>
              </a:r>
              <a:r>
                <a:rPr lang="en-US" sz="1800" spc="327">
                  <a:solidFill>
                    <a:srgbClr val="000000"/>
                  </a:solidFill>
                  <a:latin typeface="Open Sauce"/>
                  <a:ea typeface="Open Sauce"/>
                  <a:cs typeface="Open Sauce"/>
                  <a:sym typeface="Open Sauce"/>
                </a:rPr>
                <a:t> Mesure le travail accompli par un cœur</a:t>
              </a:r>
            </a:p>
            <a:p>
              <a:pPr marL="388620" lvl="1" indent="-194310" algn="just">
                <a:lnSpc>
                  <a:spcPts val="2880"/>
                </a:lnSpc>
                <a:buFont typeface="Arial"/>
                <a:buChar char="•"/>
              </a:pPr>
              <a:r>
                <a:rPr lang="en-US" sz="1800" b="1" spc="327">
                  <a:solidFill>
                    <a:srgbClr val="000000"/>
                  </a:solidFill>
                  <a:latin typeface="Open Sauce Bold"/>
                  <a:ea typeface="Open Sauce Bold"/>
                  <a:cs typeface="Open Sauce Bold"/>
                  <a:sym typeface="Open Sauce Bold"/>
                </a:rPr>
                <a:t>Formule</a:t>
              </a:r>
              <a:r>
                <a:rPr lang="en-US" sz="1800" spc="327">
                  <a:solidFill>
                    <a:srgbClr val="000000"/>
                  </a:solidFill>
                  <a:latin typeface="Open Sauce"/>
                  <a:ea typeface="Open Sauce"/>
                  <a:cs typeface="Open Sauce"/>
                  <a:sym typeface="Open Sauce"/>
                </a:rPr>
                <a:t> : </a:t>
              </a:r>
            </a:p>
            <a:p>
              <a:pPr algn="ctr">
                <a:lnSpc>
                  <a:spcPts val="2880"/>
                </a:lnSpc>
              </a:pPr>
              <a:r>
                <a:rPr lang="en-US" sz="1800" spc="327">
                  <a:solidFill>
                    <a:srgbClr val="000000"/>
                  </a:solidFill>
                  <a:latin typeface="Open Sauce"/>
                  <a:ea typeface="Open Sauce"/>
                  <a:cs typeface="Open Sauce"/>
                  <a:sym typeface="Open Sauce"/>
                </a:rPr>
                <a:t>(Speedup/Nombre de cœur)</a:t>
              </a:r>
            </a:p>
            <a:p>
              <a:pPr marL="388620" lvl="1" indent="-194310" algn="just">
                <a:lnSpc>
                  <a:spcPts val="2880"/>
                </a:lnSpc>
                <a:buFont typeface="Arial"/>
                <a:buChar char="•"/>
              </a:pPr>
              <a:r>
                <a:rPr lang="en-US" sz="1800" spc="327">
                  <a:solidFill>
                    <a:srgbClr val="000000"/>
                  </a:solidFill>
                  <a:latin typeface="Open Sauce"/>
                  <a:ea typeface="Open Sauce"/>
                  <a:cs typeface="Open Sauce"/>
                  <a:sym typeface="Open Sauce"/>
                </a:rPr>
                <a:t>Augmenter le nombre de cœurs n’améliore pas toujours proportionnellement les performances</a:t>
              </a:r>
            </a:p>
          </p:txBody>
        </p:sp>
      </p:grpSp>
      <p:grpSp>
        <p:nvGrpSpPr>
          <p:cNvPr id="24" name="Group 24"/>
          <p:cNvGrpSpPr/>
          <p:nvPr/>
        </p:nvGrpSpPr>
        <p:grpSpPr>
          <a:xfrm>
            <a:off x="1978959" y="8175906"/>
            <a:ext cx="3072083" cy="717603"/>
            <a:chOff x="0" y="0"/>
            <a:chExt cx="4096111" cy="956804"/>
          </a:xfrm>
        </p:grpSpPr>
        <p:grpSp>
          <p:nvGrpSpPr>
            <p:cNvPr id="25" name="Group 25"/>
            <p:cNvGrpSpPr/>
            <p:nvPr/>
          </p:nvGrpSpPr>
          <p:grpSpPr>
            <a:xfrm>
              <a:off x="0" y="0"/>
              <a:ext cx="4096111" cy="956804"/>
              <a:chOff x="0" y="0"/>
              <a:chExt cx="809108" cy="188998"/>
            </a:xfrm>
          </p:grpSpPr>
          <p:sp>
            <p:nvSpPr>
              <p:cNvPr id="26" name="Freeform 26"/>
              <p:cNvSpPr/>
              <p:nvPr/>
            </p:nvSpPr>
            <p:spPr>
              <a:xfrm>
                <a:off x="0" y="0"/>
                <a:ext cx="809108" cy="188998"/>
              </a:xfrm>
              <a:custGeom>
                <a:avLst/>
                <a:gdLst/>
                <a:ahLst/>
                <a:cxnLst/>
                <a:rect l="l" t="t" r="r" b="b"/>
                <a:pathLst>
                  <a:path w="809108" h="188998">
                    <a:moveTo>
                      <a:pt x="0" y="0"/>
                    </a:moveTo>
                    <a:lnTo>
                      <a:pt x="809108" y="0"/>
                    </a:lnTo>
                    <a:lnTo>
                      <a:pt x="809108" y="188998"/>
                    </a:lnTo>
                    <a:lnTo>
                      <a:pt x="0" y="188998"/>
                    </a:lnTo>
                    <a:close/>
                  </a:path>
                </a:pathLst>
              </a:custGeom>
              <a:solidFill>
                <a:srgbClr val="DFC6B0"/>
              </a:solidFill>
            </p:spPr>
          </p:sp>
          <p:sp>
            <p:nvSpPr>
              <p:cNvPr id="27" name="TextBox 27"/>
              <p:cNvSpPr txBox="1"/>
              <p:nvPr/>
            </p:nvSpPr>
            <p:spPr>
              <a:xfrm>
                <a:off x="0" y="-76200"/>
                <a:ext cx="809108" cy="265198"/>
              </a:xfrm>
              <a:prstGeom prst="rect">
                <a:avLst/>
              </a:prstGeom>
            </p:spPr>
            <p:txBody>
              <a:bodyPr lIns="50800" tIns="50800" rIns="50800" bIns="50800" rtlCol="0" anchor="ctr"/>
              <a:lstStyle/>
              <a:p>
                <a:pPr algn="ctr">
                  <a:lnSpc>
                    <a:spcPts val="3610"/>
                  </a:lnSpc>
                </a:pPr>
                <a:endParaRPr/>
              </a:p>
            </p:txBody>
          </p:sp>
        </p:grpSp>
        <p:sp>
          <p:nvSpPr>
            <p:cNvPr id="28" name="TextBox 28"/>
            <p:cNvSpPr txBox="1"/>
            <p:nvPr/>
          </p:nvSpPr>
          <p:spPr>
            <a:xfrm>
              <a:off x="0" y="-133350"/>
              <a:ext cx="4096111" cy="1090154"/>
            </a:xfrm>
            <a:prstGeom prst="rect">
              <a:avLst/>
            </a:prstGeom>
          </p:spPr>
          <p:txBody>
            <a:bodyPr lIns="0" tIns="0" rIns="0" bIns="0" rtlCol="0" anchor="t">
              <a:spAutoFit/>
            </a:bodyPr>
            <a:lstStyle/>
            <a:p>
              <a:pPr algn="ctr">
                <a:lnSpc>
                  <a:spcPts val="6647"/>
                </a:lnSpc>
                <a:spcBef>
                  <a:spcPct val="0"/>
                </a:spcBef>
              </a:pPr>
              <a:r>
                <a:rPr lang="en-US" sz="4747" b="1" spc="356">
                  <a:solidFill>
                    <a:srgbClr val="000000"/>
                  </a:solidFill>
                  <a:latin typeface="Yanone Kaffeesatz Bold"/>
                  <a:ea typeface="Yanone Kaffeesatz Bold"/>
                  <a:cs typeface="Yanone Kaffeesatz Bold"/>
                  <a:sym typeface="Yanone Kaffeesatz Bold"/>
                </a:rPr>
                <a:t>Scalabilité</a:t>
              </a:r>
            </a:p>
          </p:txBody>
        </p:sp>
      </p:grpSp>
      <p:grpSp>
        <p:nvGrpSpPr>
          <p:cNvPr id="29" name="Group 29"/>
          <p:cNvGrpSpPr/>
          <p:nvPr/>
        </p:nvGrpSpPr>
        <p:grpSpPr>
          <a:xfrm>
            <a:off x="5404247" y="7278506"/>
            <a:ext cx="11566368" cy="2512403"/>
            <a:chOff x="0" y="0"/>
            <a:chExt cx="3046286" cy="661703"/>
          </a:xfrm>
        </p:grpSpPr>
        <p:sp>
          <p:nvSpPr>
            <p:cNvPr id="30" name="Freeform 30"/>
            <p:cNvSpPr/>
            <p:nvPr/>
          </p:nvSpPr>
          <p:spPr>
            <a:xfrm>
              <a:off x="0" y="0"/>
              <a:ext cx="3046286" cy="661703"/>
            </a:xfrm>
            <a:custGeom>
              <a:avLst/>
              <a:gdLst/>
              <a:ahLst/>
              <a:cxnLst/>
              <a:rect l="l" t="t" r="r" b="b"/>
              <a:pathLst>
                <a:path w="3046286" h="661703">
                  <a:moveTo>
                    <a:pt x="0" y="0"/>
                  </a:moveTo>
                  <a:lnTo>
                    <a:pt x="3046286" y="0"/>
                  </a:lnTo>
                  <a:lnTo>
                    <a:pt x="3046286" y="661703"/>
                  </a:lnTo>
                  <a:lnTo>
                    <a:pt x="0" y="661703"/>
                  </a:lnTo>
                  <a:close/>
                </a:path>
              </a:pathLst>
            </a:custGeom>
            <a:solidFill>
              <a:srgbClr val="EDDFD3"/>
            </a:solidFill>
          </p:spPr>
        </p:sp>
        <p:sp>
          <p:nvSpPr>
            <p:cNvPr id="31" name="TextBox 31"/>
            <p:cNvSpPr txBox="1"/>
            <p:nvPr/>
          </p:nvSpPr>
          <p:spPr>
            <a:xfrm>
              <a:off x="0" y="-66675"/>
              <a:ext cx="3046286" cy="728378"/>
            </a:xfrm>
            <a:prstGeom prst="rect">
              <a:avLst/>
            </a:prstGeom>
          </p:spPr>
          <p:txBody>
            <a:bodyPr lIns="50800" tIns="50800" rIns="50800" bIns="50800" rtlCol="0" anchor="ctr"/>
            <a:lstStyle/>
            <a:p>
              <a:pPr marL="367031" lvl="1" indent="-183515" algn="just">
                <a:lnSpc>
                  <a:spcPts val="2720"/>
                </a:lnSpc>
                <a:buFont typeface="Arial"/>
                <a:buChar char="•"/>
              </a:pPr>
              <a:r>
                <a:rPr lang="en-US" sz="1700" b="1" spc="309">
                  <a:solidFill>
                    <a:srgbClr val="000000"/>
                  </a:solidFill>
                  <a:latin typeface="Open Sauce Bold"/>
                  <a:ea typeface="Open Sauce Bold"/>
                  <a:cs typeface="Open Sauce Bold"/>
                  <a:sym typeface="Open Sauce Bold"/>
                </a:rPr>
                <a:t>Usage :</a:t>
              </a:r>
              <a:r>
                <a:rPr lang="en-US" sz="1700" spc="309">
                  <a:solidFill>
                    <a:srgbClr val="000000"/>
                  </a:solidFill>
                  <a:latin typeface="Open Sauce"/>
                  <a:ea typeface="Open Sauce"/>
                  <a:cs typeface="Open Sauce"/>
                  <a:sym typeface="Open Sauce"/>
                </a:rPr>
                <a:t> mesure la capacité d’un programme à maintenir ou améliorer ses performances lorsque l’on augmente le nombre de coeurs, la taille des données ou les ressources mémoires</a:t>
              </a:r>
            </a:p>
            <a:p>
              <a:pPr marL="367031" lvl="1" indent="-183515" algn="just">
                <a:lnSpc>
                  <a:spcPts val="2720"/>
                </a:lnSpc>
                <a:buFont typeface="Arial"/>
                <a:buChar char="•"/>
              </a:pPr>
              <a:r>
                <a:rPr lang="en-US" sz="1700" b="1" spc="309">
                  <a:solidFill>
                    <a:srgbClr val="000000"/>
                  </a:solidFill>
                  <a:latin typeface="Open Sauce Bold"/>
                  <a:ea typeface="Open Sauce Bold"/>
                  <a:cs typeface="Open Sauce Bold"/>
                  <a:sym typeface="Open Sauce Bold"/>
                </a:rPr>
                <a:t>Haute scalabilité :</a:t>
              </a:r>
              <a:r>
                <a:rPr lang="en-US" sz="1700" spc="309">
                  <a:solidFill>
                    <a:srgbClr val="000000"/>
                  </a:solidFill>
                  <a:latin typeface="Open Sauce"/>
                  <a:ea typeface="Open Sauce"/>
                  <a:cs typeface="Open Sauce"/>
                  <a:sym typeface="Open Sauce"/>
                </a:rPr>
                <a:t> Les performances s’améliorent presque proportionnellement à l’ajout de ressources (cœurs, données, mémoire).</a:t>
              </a:r>
            </a:p>
            <a:p>
              <a:pPr marL="367031" lvl="1" indent="-183515" algn="just">
                <a:lnSpc>
                  <a:spcPts val="2720"/>
                </a:lnSpc>
                <a:buFont typeface="Arial"/>
                <a:buChar char="•"/>
              </a:pPr>
              <a:r>
                <a:rPr lang="en-US" sz="1700" b="1" spc="309">
                  <a:solidFill>
                    <a:srgbClr val="000000"/>
                  </a:solidFill>
                  <a:latin typeface="Open Sauce Bold"/>
                  <a:ea typeface="Open Sauce Bold"/>
                  <a:cs typeface="Open Sauce Bold"/>
                  <a:sym typeface="Open Sauce Bold"/>
                </a:rPr>
                <a:t>Basse scalabilité : </a:t>
              </a:r>
              <a:r>
                <a:rPr lang="en-US" sz="1700" spc="309">
                  <a:solidFill>
                    <a:srgbClr val="000000"/>
                  </a:solidFill>
                  <a:latin typeface="Open Sauce"/>
                  <a:ea typeface="Open Sauce"/>
                  <a:cs typeface="Open Sauce"/>
                  <a:sym typeface="Open Sauce"/>
                </a:rPr>
                <a:t>À partir d’un certain seuil, ajouter des ressources ne produit plus de gain, voire peut ralentir l’exécution</a:t>
              </a:r>
            </a:p>
          </p:txBody>
        </p:sp>
      </p:grpSp>
      <p:grpSp>
        <p:nvGrpSpPr>
          <p:cNvPr id="32" name="Group 32"/>
          <p:cNvGrpSpPr/>
          <p:nvPr/>
        </p:nvGrpSpPr>
        <p:grpSpPr>
          <a:xfrm>
            <a:off x="17707497" y="9745863"/>
            <a:ext cx="580503" cy="541137"/>
            <a:chOff x="0" y="0"/>
            <a:chExt cx="290975" cy="271243"/>
          </a:xfrm>
        </p:grpSpPr>
        <p:sp>
          <p:nvSpPr>
            <p:cNvPr id="33" name="Freeform 33"/>
            <p:cNvSpPr/>
            <p:nvPr/>
          </p:nvSpPr>
          <p:spPr>
            <a:xfrm>
              <a:off x="0" y="0"/>
              <a:ext cx="290975" cy="271243"/>
            </a:xfrm>
            <a:custGeom>
              <a:avLst/>
              <a:gdLst/>
              <a:ahLst/>
              <a:cxnLst/>
              <a:rect l="l" t="t" r="r" b="b"/>
              <a:pathLst>
                <a:path w="290975" h="271243">
                  <a:moveTo>
                    <a:pt x="0" y="0"/>
                  </a:moveTo>
                  <a:lnTo>
                    <a:pt x="290975" y="0"/>
                  </a:lnTo>
                  <a:lnTo>
                    <a:pt x="290975" y="271243"/>
                  </a:lnTo>
                  <a:lnTo>
                    <a:pt x="0" y="271243"/>
                  </a:lnTo>
                  <a:close/>
                </a:path>
              </a:pathLst>
            </a:custGeom>
            <a:solidFill>
              <a:srgbClr val="CBAC91"/>
            </a:solidFill>
            <a:ln cap="sq">
              <a:noFill/>
              <a:prstDash val="solid"/>
              <a:miter/>
            </a:ln>
          </p:spPr>
        </p:sp>
        <p:sp>
          <p:nvSpPr>
            <p:cNvPr id="34" name="TextBox 34"/>
            <p:cNvSpPr txBox="1"/>
            <p:nvPr/>
          </p:nvSpPr>
          <p:spPr>
            <a:xfrm>
              <a:off x="0" y="-76200"/>
              <a:ext cx="290975" cy="347443"/>
            </a:xfrm>
            <a:prstGeom prst="rect">
              <a:avLst/>
            </a:prstGeom>
          </p:spPr>
          <p:txBody>
            <a:bodyPr lIns="50800" tIns="50800" rIns="50800" bIns="50800" rtlCol="0" anchor="ctr"/>
            <a:lstStyle/>
            <a:p>
              <a:pPr algn="ctr">
                <a:lnSpc>
                  <a:spcPts val="3610"/>
                </a:lnSpc>
              </a:pPr>
              <a:endParaRPr/>
            </a:p>
          </p:txBody>
        </p:sp>
      </p:grpSp>
      <p:sp>
        <p:nvSpPr>
          <p:cNvPr id="35" name="TextBox 35"/>
          <p:cNvSpPr txBox="1"/>
          <p:nvPr/>
        </p:nvSpPr>
        <p:spPr>
          <a:xfrm>
            <a:off x="17707497" y="9826722"/>
            <a:ext cx="531659"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748036" y="2456412"/>
            <a:ext cx="3356477" cy="871493"/>
            <a:chOff x="0" y="0"/>
            <a:chExt cx="884010" cy="229529"/>
          </a:xfrm>
        </p:grpSpPr>
        <p:sp>
          <p:nvSpPr>
            <p:cNvPr id="6" name="Freeform 6"/>
            <p:cNvSpPr/>
            <p:nvPr/>
          </p:nvSpPr>
          <p:spPr>
            <a:xfrm>
              <a:off x="0" y="0"/>
              <a:ext cx="884010" cy="229529"/>
            </a:xfrm>
            <a:custGeom>
              <a:avLst/>
              <a:gdLst/>
              <a:ahLst/>
              <a:cxnLst/>
              <a:rect l="l" t="t" r="r" b="b"/>
              <a:pathLst>
                <a:path w="884010" h="229529">
                  <a:moveTo>
                    <a:pt x="0" y="0"/>
                  </a:moveTo>
                  <a:lnTo>
                    <a:pt x="884010" y="0"/>
                  </a:lnTo>
                  <a:lnTo>
                    <a:pt x="884010" y="229529"/>
                  </a:lnTo>
                  <a:lnTo>
                    <a:pt x="0" y="229529"/>
                  </a:lnTo>
                  <a:close/>
                </a:path>
              </a:pathLst>
            </a:custGeom>
            <a:solidFill>
              <a:srgbClr val="DFC6B0"/>
            </a:solidFill>
          </p:spPr>
        </p:sp>
        <p:sp>
          <p:nvSpPr>
            <p:cNvPr id="7" name="TextBox 7"/>
            <p:cNvSpPr txBox="1"/>
            <p:nvPr/>
          </p:nvSpPr>
          <p:spPr>
            <a:xfrm>
              <a:off x="0" y="-76200"/>
              <a:ext cx="884010" cy="305729"/>
            </a:xfrm>
            <a:prstGeom prst="rect">
              <a:avLst/>
            </a:prstGeom>
          </p:spPr>
          <p:txBody>
            <a:bodyPr lIns="50800" tIns="50800" rIns="50800" bIns="50800" rtlCol="0" anchor="ctr"/>
            <a:lstStyle/>
            <a:p>
              <a:pPr algn="ctr">
                <a:lnSpc>
                  <a:spcPts val="3610"/>
                </a:lnSpc>
              </a:pPr>
              <a:endParaRPr/>
            </a:p>
          </p:txBody>
        </p:sp>
      </p:grpSp>
      <p:sp>
        <p:nvSpPr>
          <p:cNvPr id="8" name="TextBox 8"/>
          <p:cNvSpPr txBox="1"/>
          <p:nvPr/>
        </p:nvSpPr>
        <p:spPr>
          <a:xfrm>
            <a:off x="748036" y="2472715"/>
            <a:ext cx="3356477" cy="624257"/>
          </a:xfrm>
          <a:prstGeom prst="rect">
            <a:avLst/>
          </a:prstGeom>
        </p:spPr>
        <p:txBody>
          <a:bodyPr lIns="0" tIns="0" rIns="0" bIns="0" rtlCol="0" anchor="t">
            <a:spAutoFit/>
          </a:bodyPr>
          <a:lstStyle/>
          <a:p>
            <a:pPr algn="ctr">
              <a:lnSpc>
                <a:spcPts val="4967"/>
              </a:lnSpc>
              <a:spcBef>
                <a:spcPct val="0"/>
              </a:spcBef>
            </a:pPr>
            <a:r>
              <a:rPr lang="en-US" sz="3547" spc="610">
                <a:solidFill>
                  <a:srgbClr val="000000"/>
                </a:solidFill>
                <a:latin typeface="Yanone Kaffeesatz"/>
                <a:ea typeface="Yanone Kaffeesatz"/>
                <a:cs typeface="Yanone Kaffeesatz"/>
                <a:sym typeface="Yanone Kaffeesatz"/>
              </a:rPr>
              <a:t>Parallel</a:t>
            </a:r>
          </a:p>
        </p:txBody>
      </p:sp>
      <p:grpSp>
        <p:nvGrpSpPr>
          <p:cNvPr id="9" name="Group 9"/>
          <p:cNvGrpSpPr/>
          <p:nvPr/>
        </p:nvGrpSpPr>
        <p:grpSpPr>
          <a:xfrm>
            <a:off x="748036" y="3327905"/>
            <a:ext cx="3356477" cy="4493895"/>
            <a:chOff x="0" y="0"/>
            <a:chExt cx="884010" cy="1183577"/>
          </a:xfrm>
        </p:grpSpPr>
        <p:sp>
          <p:nvSpPr>
            <p:cNvPr id="10" name="Freeform 10"/>
            <p:cNvSpPr/>
            <p:nvPr/>
          </p:nvSpPr>
          <p:spPr>
            <a:xfrm>
              <a:off x="0" y="0"/>
              <a:ext cx="884010" cy="1183577"/>
            </a:xfrm>
            <a:custGeom>
              <a:avLst/>
              <a:gdLst/>
              <a:ahLst/>
              <a:cxnLst/>
              <a:rect l="l" t="t" r="r" b="b"/>
              <a:pathLst>
                <a:path w="884010" h="1183577">
                  <a:moveTo>
                    <a:pt x="0" y="0"/>
                  </a:moveTo>
                  <a:lnTo>
                    <a:pt x="884010" y="0"/>
                  </a:lnTo>
                  <a:lnTo>
                    <a:pt x="884010" y="1183577"/>
                  </a:lnTo>
                  <a:lnTo>
                    <a:pt x="0" y="1183577"/>
                  </a:lnTo>
                  <a:close/>
                </a:path>
              </a:pathLst>
            </a:custGeom>
            <a:solidFill>
              <a:srgbClr val="EDDFD3"/>
            </a:solidFill>
          </p:spPr>
        </p:sp>
        <p:sp>
          <p:nvSpPr>
            <p:cNvPr id="11" name="TextBox 11"/>
            <p:cNvSpPr txBox="1"/>
            <p:nvPr/>
          </p:nvSpPr>
          <p:spPr>
            <a:xfrm>
              <a:off x="0" y="-76200"/>
              <a:ext cx="884010" cy="1259777"/>
            </a:xfrm>
            <a:prstGeom prst="rect">
              <a:avLst/>
            </a:prstGeom>
          </p:spPr>
          <p:txBody>
            <a:bodyPr lIns="50800" tIns="50800" rIns="50800" bIns="50800" rtlCol="0" anchor="ctr"/>
            <a:lstStyle/>
            <a:p>
              <a:pPr algn="ctr">
                <a:lnSpc>
                  <a:spcPts val="3610"/>
                </a:lnSpc>
              </a:pPr>
              <a:endParaRPr/>
            </a:p>
          </p:txBody>
        </p:sp>
      </p:grpSp>
      <p:sp>
        <p:nvSpPr>
          <p:cNvPr id="12" name="TextBox 12"/>
          <p:cNvSpPr txBox="1"/>
          <p:nvPr/>
        </p:nvSpPr>
        <p:spPr>
          <a:xfrm>
            <a:off x="643261" y="3461255"/>
            <a:ext cx="3356477" cy="3681730"/>
          </a:xfrm>
          <a:prstGeom prst="rect">
            <a:avLst/>
          </a:prstGeom>
        </p:spPr>
        <p:txBody>
          <a:bodyPr lIns="0" tIns="0" rIns="0" bIns="0" rtlCol="0" anchor="t">
            <a:spAutoFit/>
          </a:bodyPr>
          <a:lstStyle/>
          <a:p>
            <a:pPr marL="367031" lvl="1" indent="-183515" algn="just">
              <a:lnSpc>
                <a:spcPts val="2975"/>
              </a:lnSpc>
              <a:buFont typeface="Arial"/>
              <a:buChar char="•"/>
            </a:pPr>
            <a:r>
              <a:rPr lang="en-US" sz="1700" spc="15">
                <a:solidFill>
                  <a:srgbClr val="343434"/>
                </a:solidFill>
                <a:latin typeface="Open Sauce"/>
                <a:ea typeface="Open Sauce"/>
                <a:cs typeface="Open Sauce"/>
                <a:sym typeface="Open Sauce"/>
              </a:rPr>
              <a:t>Directement intégré dans R</a:t>
            </a:r>
          </a:p>
          <a:p>
            <a:pPr marL="367031" lvl="1" indent="-183515" algn="just">
              <a:lnSpc>
                <a:spcPts val="2975"/>
              </a:lnSpc>
              <a:buFont typeface="Arial"/>
              <a:buChar char="•"/>
            </a:pPr>
            <a:r>
              <a:rPr lang="en-US" sz="1700" spc="15">
                <a:solidFill>
                  <a:srgbClr val="343434"/>
                </a:solidFill>
                <a:latin typeface="Open Sauce"/>
                <a:ea typeface="Open Sauce"/>
                <a:cs typeface="Open Sauce"/>
                <a:sym typeface="Open Sauce"/>
              </a:rPr>
              <a:t>Fonctions clés:</a:t>
            </a:r>
          </a:p>
          <a:p>
            <a:pPr marL="367031" lvl="1" indent="-183515" algn="just">
              <a:lnSpc>
                <a:spcPts val="2975"/>
              </a:lnSpc>
              <a:buFont typeface="Arial"/>
              <a:buChar char="•"/>
            </a:pPr>
            <a:r>
              <a:rPr lang="en-US" sz="1700" spc="15">
                <a:solidFill>
                  <a:srgbClr val="343434"/>
                </a:solidFill>
                <a:latin typeface="Open Sauce"/>
                <a:ea typeface="Open Sauce"/>
                <a:cs typeface="Open Sauce"/>
                <a:sym typeface="Open Sauce"/>
              </a:rPr>
              <a:t>makeCluster(n): créer un cluster de n workers</a:t>
            </a:r>
          </a:p>
          <a:p>
            <a:pPr marL="367031" lvl="1" indent="-183515" algn="just">
              <a:lnSpc>
                <a:spcPts val="2975"/>
              </a:lnSpc>
              <a:buFont typeface="Arial"/>
              <a:buChar char="•"/>
            </a:pPr>
            <a:r>
              <a:rPr lang="en-US" sz="1700" spc="15">
                <a:solidFill>
                  <a:srgbClr val="343434"/>
                </a:solidFill>
                <a:latin typeface="Open Sauce"/>
                <a:ea typeface="Open Sauce"/>
                <a:cs typeface="Open Sauce"/>
                <a:sym typeface="Open Sauce"/>
              </a:rPr>
              <a:t>parLapply(cl, X, fonction): applique une fonction en parallèle à des sous-ensembles de données.</a:t>
            </a:r>
          </a:p>
          <a:p>
            <a:pPr marL="367031" lvl="1" indent="-183515" algn="just">
              <a:lnSpc>
                <a:spcPts val="2975"/>
              </a:lnSpc>
              <a:buFont typeface="Arial"/>
              <a:buChar char="•"/>
            </a:pPr>
            <a:r>
              <a:rPr lang="en-US" sz="1700" spc="15">
                <a:solidFill>
                  <a:srgbClr val="343434"/>
                </a:solidFill>
                <a:latin typeface="Open Sauce"/>
                <a:ea typeface="Open Sauce"/>
                <a:cs typeface="Open Sauce"/>
                <a:sym typeface="Open Sauce"/>
              </a:rPr>
              <a:t>stopCluster(cl):  Arrête le cluster.</a:t>
            </a:r>
          </a:p>
        </p:txBody>
      </p:sp>
      <p:sp>
        <p:nvSpPr>
          <p:cNvPr id="13" name="TextBox 13"/>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grpSp>
        <p:nvGrpSpPr>
          <p:cNvPr id="14" name="Group 14"/>
          <p:cNvGrpSpPr/>
          <p:nvPr/>
        </p:nvGrpSpPr>
        <p:grpSpPr>
          <a:xfrm>
            <a:off x="5010528" y="2456412"/>
            <a:ext cx="4226138" cy="851566"/>
            <a:chOff x="0" y="0"/>
            <a:chExt cx="1113057" cy="224281"/>
          </a:xfrm>
        </p:grpSpPr>
        <p:sp>
          <p:nvSpPr>
            <p:cNvPr id="15" name="Freeform 15"/>
            <p:cNvSpPr/>
            <p:nvPr/>
          </p:nvSpPr>
          <p:spPr>
            <a:xfrm>
              <a:off x="0" y="0"/>
              <a:ext cx="1113057" cy="224281"/>
            </a:xfrm>
            <a:custGeom>
              <a:avLst/>
              <a:gdLst/>
              <a:ahLst/>
              <a:cxnLst/>
              <a:rect l="l" t="t" r="r" b="b"/>
              <a:pathLst>
                <a:path w="1113057" h="224281">
                  <a:moveTo>
                    <a:pt x="0" y="0"/>
                  </a:moveTo>
                  <a:lnTo>
                    <a:pt x="1113057" y="0"/>
                  </a:lnTo>
                  <a:lnTo>
                    <a:pt x="1113057" y="224281"/>
                  </a:lnTo>
                  <a:lnTo>
                    <a:pt x="0" y="224281"/>
                  </a:lnTo>
                  <a:close/>
                </a:path>
              </a:pathLst>
            </a:custGeom>
            <a:solidFill>
              <a:srgbClr val="DFC6B0"/>
            </a:solidFill>
          </p:spPr>
        </p:sp>
        <p:sp>
          <p:nvSpPr>
            <p:cNvPr id="16" name="TextBox 16"/>
            <p:cNvSpPr txBox="1"/>
            <p:nvPr/>
          </p:nvSpPr>
          <p:spPr>
            <a:xfrm>
              <a:off x="0" y="-76200"/>
              <a:ext cx="1113057" cy="300481"/>
            </a:xfrm>
            <a:prstGeom prst="rect">
              <a:avLst/>
            </a:prstGeom>
          </p:spPr>
          <p:txBody>
            <a:bodyPr lIns="50800" tIns="50800" rIns="50800" bIns="50800" rtlCol="0" anchor="ctr"/>
            <a:lstStyle/>
            <a:p>
              <a:pPr algn="ctr">
                <a:lnSpc>
                  <a:spcPts val="3610"/>
                </a:lnSpc>
              </a:pPr>
              <a:endParaRPr/>
            </a:p>
          </p:txBody>
        </p:sp>
      </p:grpSp>
      <p:sp>
        <p:nvSpPr>
          <p:cNvPr id="17" name="TextBox 17"/>
          <p:cNvSpPr txBox="1"/>
          <p:nvPr/>
        </p:nvSpPr>
        <p:spPr>
          <a:xfrm>
            <a:off x="5010528" y="2542001"/>
            <a:ext cx="4133472" cy="625127"/>
          </a:xfrm>
          <a:prstGeom prst="rect">
            <a:avLst/>
          </a:prstGeom>
        </p:spPr>
        <p:txBody>
          <a:bodyPr lIns="0" tIns="0" rIns="0" bIns="0" rtlCol="0" anchor="t">
            <a:spAutoFit/>
          </a:bodyPr>
          <a:lstStyle/>
          <a:p>
            <a:pPr algn="ctr">
              <a:lnSpc>
                <a:spcPts val="4919"/>
              </a:lnSpc>
            </a:pPr>
            <a:r>
              <a:rPr lang="en-US" sz="3513" spc="481">
                <a:solidFill>
                  <a:srgbClr val="000000"/>
                </a:solidFill>
                <a:latin typeface="Yanone Kaffeesatz"/>
                <a:ea typeface="Yanone Kaffeesatz"/>
                <a:cs typeface="Yanone Kaffeesatz"/>
                <a:sym typeface="Yanone Kaffeesatz"/>
              </a:rPr>
              <a:t>foreach et doParallel</a:t>
            </a:r>
          </a:p>
        </p:txBody>
      </p:sp>
      <p:grpSp>
        <p:nvGrpSpPr>
          <p:cNvPr id="18" name="Group 18"/>
          <p:cNvGrpSpPr/>
          <p:nvPr/>
        </p:nvGrpSpPr>
        <p:grpSpPr>
          <a:xfrm>
            <a:off x="5010528" y="3288051"/>
            <a:ext cx="4226138" cy="4533750"/>
            <a:chOff x="0" y="0"/>
            <a:chExt cx="1113057" cy="1194074"/>
          </a:xfrm>
        </p:grpSpPr>
        <p:sp>
          <p:nvSpPr>
            <p:cNvPr id="19" name="Freeform 19"/>
            <p:cNvSpPr/>
            <p:nvPr/>
          </p:nvSpPr>
          <p:spPr>
            <a:xfrm>
              <a:off x="0" y="0"/>
              <a:ext cx="1113057" cy="1194074"/>
            </a:xfrm>
            <a:custGeom>
              <a:avLst/>
              <a:gdLst/>
              <a:ahLst/>
              <a:cxnLst/>
              <a:rect l="l" t="t" r="r" b="b"/>
              <a:pathLst>
                <a:path w="1113057" h="1194074">
                  <a:moveTo>
                    <a:pt x="0" y="0"/>
                  </a:moveTo>
                  <a:lnTo>
                    <a:pt x="1113057" y="0"/>
                  </a:lnTo>
                  <a:lnTo>
                    <a:pt x="1113057" y="1194074"/>
                  </a:lnTo>
                  <a:lnTo>
                    <a:pt x="0" y="1194074"/>
                  </a:lnTo>
                  <a:close/>
                </a:path>
              </a:pathLst>
            </a:custGeom>
            <a:solidFill>
              <a:srgbClr val="EDDFD3"/>
            </a:solidFill>
          </p:spPr>
        </p:sp>
        <p:sp>
          <p:nvSpPr>
            <p:cNvPr id="20" name="TextBox 20"/>
            <p:cNvSpPr txBox="1"/>
            <p:nvPr/>
          </p:nvSpPr>
          <p:spPr>
            <a:xfrm>
              <a:off x="0" y="-76200"/>
              <a:ext cx="1113057" cy="1270274"/>
            </a:xfrm>
            <a:prstGeom prst="rect">
              <a:avLst/>
            </a:prstGeom>
          </p:spPr>
          <p:txBody>
            <a:bodyPr lIns="50800" tIns="50800" rIns="50800" bIns="50800" rtlCol="0" anchor="ctr"/>
            <a:lstStyle/>
            <a:p>
              <a:pPr algn="ctr">
                <a:lnSpc>
                  <a:spcPts val="3610"/>
                </a:lnSpc>
              </a:pPr>
              <a:endParaRPr/>
            </a:p>
          </p:txBody>
        </p:sp>
      </p:grpSp>
      <p:sp>
        <p:nvSpPr>
          <p:cNvPr id="21" name="TextBox 21"/>
          <p:cNvSpPr txBox="1"/>
          <p:nvPr/>
        </p:nvSpPr>
        <p:spPr>
          <a:xfrm>
            <a:off x="4905753" y="3505388"/>
            <a:ext cx="4072932" cy="4053205"/>
          </a:xfrm>
          <a:prstGeom prst="rect">
            <a:avLst/>
          </a:prstGeom>
        </p:spPr>
        <p:txBody>
          <a:bodyPr lIns="0" tIns="0" rIns="0" bIns="0" rtlCol="0" anchor="t">
            <a:spAutoFit/>
          </a:bodyPr>
          <a:lstStyle/>
          <a:p>
            <a:pPr marL="367031" lvl="1" indent="-183515" algn="just">
              <a:lnSpc>
                <a:spcPts val="2975"/>
              </a:lnSpc>
              <a:buFont typeface="Arial"/>
              <a:buChar char="•"/>
            </a:pPr>
            <a:r>
              <a:rPr lang="en-US" sz="1700" spc="15">
                <a:solidFill>
                  <a:srgbClr val="343434"/>
                </a:solidFill>
                <a:latin typeface="Open Sauce"/>
                <a:ea typeface="Open Sauce"/>
                <a:cs typeface="Open Sauce"/>
                <a:sym typeface="Open Sauce"/>
              </a:rPr>
              <a:t>PERMET DE CRÉER DES BOUCLES PARALLÈLES, AVEC FOREACH() POUR L’ITÉRATION PARALLÈLE ET %DOPAR% POUR L’EXÉCUTION PARALLÈLE.</a:t>
            </a:r>
          </a:p>
          <a:p>
            <a:pPr marL="367031" lvl="1" indent="-183515" algn="just">
              <a:lnSpc>
                <a:spcPts val="2975"/>
              </a:lnSpc>
              <a:buFont typeface="Arial"/>
              <a:buChar char="•"/>
            </a:pPr>
            <a:r>
              <a:rPr lang="en-US" sz="1700" b="1" spc="15">
                <a:solidFill>
                  <a:srgbClr val="343434"/>
                </a:solidFill>
                <a:latin typeface="Open Sauce Bold"/>
                <a:ea typeface="Open Sauce Bold"/>
                <a:cs typeface="Open Sauce Bold"/>
                <a:sym typeface="Open Sauce Bold"/>
              </a:rPr>
              <a:t>registerDoParallel(n)</a:t>
            </a:r>
            <a:r>
              <a:rPr lang="en-US" sz="1700" spc="15">
                <a:solidFill>
                  <a:srgbClr val="343434"/>
                </a:solidFill>
                <a:latin typeface="Open Sauce"/>
                <a:ea typeface="Open Sauce"/>
                <a:cs typeface="Open Sauce"/>
                <a:sym typeface="Open Sauce"/>
              </a:rPr>
              <a:t> : crée un cluster avec n workers pour exécuter les boucles en parallèle.</a:t>
            </a:r>
          </a:p>
          <a:p>
            <a:pPr marL="367031" lvl="1" indent="-183515" algn="just">
              <a:lnSpc>
                <a:spcPts val="2975"/>
              </a:lnSpc>
              <a:buFont typeface="Arial"/>
              <a:buChar char="•"/>
            </a:pPr>
            <a:r>
              <a:rPr lang="en-US" sz="1700" spc="15">
                <a:solidFill>
                  <a:srgbClr val="343434"/>
                </a:solidFill>
                <a:latin typeface="Open Sauce"/>
                <a:ea typeface="Open Sauce"/>
                <a:cs typeface="Open Sauce"/>
                <a:sym typeface="Open Sauce"/>
              </a:rPr>
              <a:t>foreach(i) %dopar% : Itère sur une séquence en répartissant les tâches entre plusieurs cœurs.</a:t>
            </a:r>
          </a:p>
          <a:p>
            <a:pPr algn="just">
              <a:lnSpc>
                <a:spcPts val="2975"/>
              </a:lnSpc>
            </a:pPr>
            <a:endParaRPr lang="en-US" sz="1700" spc="15">
              <a:solidFill>
                <a:srgbClr val="343434"/>
              </a:solidFill>
              <a:latin typeface="Open Sauce"/>
              <a:ea typeface="Open Sauce"/>
              <a:cs typeface="Open Sauce"/>
              <a:sym typeface="Open Sauce"/>
            </a:endParaRPr>
          </a:p>
        </p:txBody>
      </p:sp>
      <p:grpSp>
        <p:nvGrpSpPr>
          <p:cNvPr id="22" name="Group 22"/>
          <p:cNvGrpSpPr/>
          <p:nvPr/>
        </p:nvGrpSpPr>
        <p:grpSpPr>
          <a:xfrm>
            <a:off x="14725648" y="2456412"/>
            <a:ext cx="3222878" cy="871493"/>
            <a:chOff x="0" y="0"/>
            <a:chExt cx="848824" cy="229529"/>
          </a:xfrm>
        </p:grpSpPr>
        <p:sp>
          <p:nvSpPr>
            <p:cNvPr id="23" name="Freeform 23"/>
            <p:cNvSpPr/>
            <p:nvPr/>
          </p:nvSpPr>
          <p:spPr>
            <a:xfrm>
              <a:off x="0" y="0"/>
              <a:ext cx="848824" cy="229529"/>
            </a:xfrm>
            <a:custGeom>
              <a:avLst/>
              <a:gdLst/>
              <a:ahLst/>
              <a:cxnLst/>
              <a:rect l="l" t="t" r="r" b="b"/>
              <a:pathLst>
                <a:path w="848824" h="229529">
                  <a:moveTo>
                    <a:pt x="0" y="0"/>
                  </a:moveTo>
                  <a:lnTo>
                    <a:pt x="848824" y="0"/>
                  </a:lnTo>
                  <a:lnTo>
                    <a:pt x="848824" y="229529"/>
                  </a:lnTo>
                  <a:lnTo>
                    <a:pt x="0" y="229529"/>
                  </a:lnTo>
                  <a:close/>
                </a:path>
              </a:pathLst>
            </a:custGeom>
            <a:solidFill>
              <a:srgbClr val="DFC6B0"/>
            </a:solidFill>
          </p:spPr>
        </p:sp>
        <p:sp>
          <p:nvSpPr>
            <p:cNvPr id="24" name="TextBox 24"/>
            <p:cNvSpPr txBox="1"/>
            <p:nvPr/>
          </p:nvSpPr>
          <p:spPr>
            <a:xfrm>
              <a:off x="0" y="-76200"/>
              <a:ext cx="848824" cy="305729"/>
            </a:xfrm>
            <a:prstGeom prst="rect">
              <a:avLst/>
            </a:prstGeom>
          </p:spPr>
          <p:txBody>
            <a:bodyPr lIns="50800" tIns="50800" rIns="50800" bIns="50800" rtlCol="0" anchor="ctr"/>
            <a:lstStyle/>
            <a:p>
              <a:pPr algn="ctr">
                <a:lnSpc>
                  <a:spcPts val="3610"/>
                </a:lnSpc>
              </a:pPr>
              <a:endParaRPr/>
            </a:p>
          </p:txBody>
        </p:sp>
      </p:grpSp>
      <p:sp>
        <p:nvSpPr>
          <p:cNvPr id="25" name="TextBox 25"/>
          <p:cNvSpPr txBox="1"/>
          <p:nvPr/>
        </p:nvSpPr>
        <p:spPr>
          <a:xfrm>
            <a:off x="14725648" y="2499899"/>
            <a:ext cx="3222878" cy="659817"/>
          </a:xfrm>
          <a:prstGeom prst="rect">
            <a:avLst/>
          </a:prstGeom>
        </p:spPr>
        <p:txBody>
          <a:bodyPr lIns="0" tIns="0" rIns="0" bIns="0" rtlCol="0" anchor="t">
            <a:spAutoFit/>
          </a:bodyPr>
          <a:lstStyle/>
          <a:p>
            <a:pPr algn="ctr">
              <a:lnSpc>
                <a:spcPts val="5107"/>
              </a:lnSpc>
              <a:spcBef>
                <a:spcPct val="0"/>
              </a:spcBef>
            </a:pPr>
            <a:r>
              <a:rPr lang="en-US" sz="3647" spc="627">
                <a:solidFill>
                  <a:srgbClr val="000000"/>
                </a:solidFill>
                <a:latin typeface="Yanone Kaffeesatz"/>
                <a:ea typeface="Yanone Kaffeesatz"/>
                <a:cs typeface="Yanone Kaffeesatz"/>
                <a:sym typeface="Yanone Kaffeesatz"/>
              </a:rPr>
              <a:t>Future</a:t>
            </a:r>
          </a:p>
        </p:txBody>
      </p:sp>
      <p:grpSp>
        <p:nvGrpSpPr>
          <p:cNvPr id="26" name="Group 26"/>
          <p:cNvGrpSpPr/>
          <p:nvPr/>
        </p:nvGrpSpPr>
        <p:grpSpPr>
          <a:xfrm>
            <a:off x="14725648" y="3327905"/>
            <a:ext cx="3222878" cy="4493895"/>
            <a:chOff x="0" y="0"/>
            <a:chExt cx="848824" cy="1183577"/>
          </a:xfrm>
        </p:grpSpPr>
        <p:sp>
          <p:nvSpPr>
            <p:cNvPr id="27" name="Freeform 27"/>
            <p:cNvSpPr/>
            <p:nvPr/>
          </p:nvSpPr>
          <p:spPr>
            <a:xfrm>
              <a:off x="0" y="0"/>
              <a:ext cx="848824" cy="1183577"/>
            </a:xfrm>
            <a:custGeom>
              <a:avLst/>
              <a:gdLst/>
              <a:ahLst/>
              <a:cxnLst/>
              <a:rect l="l" t="t" r="r" b="b"/>
              <a:pathLst>
                <a:path w="848824" h="1183577">
                  <a:moveTo>
                    <a:pt x="0" y="0"/>
                  </a:moveTo>
                  <a:lnTo>
                    <a:pt x="848824" y="0"/>
                  </a:lnTo>
                  <a:lnTo>
                    <a:pt x="848824" y="1183577"/>
                  </a:lnTo>
                  <a:lnTo>
                    <a:pt x="0" y="1183577"/>
                  </a:lnTo>
                  <a:close/>
                </a:path>
              </a:pathLst>
            </a:custGeom>
            <a:solidFill>
              <a:srgbClr val="EDDFD3"/>
            </a:solidFill>
          </p:spPr>
        </p:sp>
        <p:sp>
          <p:nvSpPr>
            <p:cNvPr id="28" name="TextBox 28"/>
            <p:cNvSpPr txBox="1"/>
            <p:nvPr/>
          </p:nvSpPr>
          <p:spPr>
            <a:xfrm>
              <a:off x="0" y="-76200"/>
              <a:ext cx="848824" cy="1259777"/>
            </a:xfrm>
            <a:prstGeom prst="rect">
              <a:avLst/>
            </a:prstGeom>
          </p:spPr>
          <p:txBody>
            <a:bodyPr lIns="50800" tIns="50800" rIns="50800" bIns="50800" rtlCol="0" anchor="ctr"/>
            <a:lstStyle/>
            <a:p>
              <a:pPr algn="ctr">
                <a:lnSpc>
                  <a:spcPts val="3610"/>
                </a:lnSpc>
              </a:pPr>
              <a:endParaRPr/>
            </a:p>
          </p:txBody>
        </p:sp>
      </p:grpSp>
      <p:sp>
        <p:nvSpPr>
          <p:cNvPr id="29" name="TextBox 29"/>
          <p:cNvSpPr txBox="1"/>
          <p:nvPr/>
        </p:nvSpPr>
        <p:spPr>
          <a:xfrm>
            <a:off x="14568938" y="3451730"/>
            <a:ext cx="3295653" cy="2769870"/>
          </a:xfrm>
          <a:prstGeom prst="rect">
            <a:avLst/>
          </a:prstGeom>
        </p:spPr>
        <p:txBody>
          <a:bodyPr lIns="0" tIns="0" rIns="0" bIns="0" rtlCol="0" anchor="t">
            <a:spAutoFit/>
          </a:bodyPr>
          <a:lstStyle/>
          <a:p>
            <a:pPr marL="388620" lvl="1" indent="-194310" algn="just">
              <a:lnSpc>
                <a:spcPts val="3150"/>
              </a:lnSpc>
              <a:buFont typeface="Arial"/>
              <a:buChar char="•"/>
            </a:pPr>
            <a:r>
              <a:rPr lang="en-US" sz="1800" spc="16">
                <a:solidFill>
                  <a:srgbClr val="343434"/>
                </a:solidFill>
                <a:latin typeface="Open Sauce"/>
                <a:ea typeface="Open Sauce"/>
                <a:cs typeface="Open Sauce"/>
                <a:sym typeface="Open Sauce"/>
              </a:rPr>
              <a:t>Contrairement à des packages comme parallel, ici on décrit ce qu’on veut faire, et le système se charge de l’exécuter selon un plan défini.</a:t>
            </a:r>
          </a:p>
        </p:txBody>
      </p:sp>
      <p:sp>
        <p:nvSpPr>
          <p:cNvPr id="30" name="TextBox 30"/>
          <p:cNvSpPr txBox="1"/>
          <p:nvPr/>
        </p:nvSpPr>
        <p:spPr>
          <a:xfrm>
            <a:off x="1427670" y="530105"/>
            <a:ext cx="16306796" cy="1376930"/>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5- Principaux packages</a:t>
            </a:r>
          </a:p>
        </p:txBody>
      </p:sp>
      <p:grpSp>
        <p:nvGrpSpPr>
          <p:cNvPr id="31" name="Group 31"/>
          <p:cNvGrpSpPr/>
          <p:nvPr/>
        </p:nvGrpSpPr>
        <p:grpSpPr>
          <a:xfrm>
            <a:off x="10369718" y="2456412"/>
            <a:ext cx="3222878" cy="831639"/>
            <a:chOff x="0" y="0"/>
            <a:chExt cx="848824" cy="219032"/>
          </a:xfrm>
        </p:grpSpPr>
        <p:sp>
          <p:nvSpPr>
            <p:cNvPr id="32" name="Freeform 32"/>
            <p:cNvSpPr/>
            <p:nvPr/>
          </p:nvSpPr>
          <p:spPr>
            <a:xfrm>
              <a:off x="0" y="0"/>
              <a:ext cx="848824" cy="219032"/>
            </a:xfrm>
            <a:custGeom>
              <a:avLst/>
              <a:gdLst/>
              <a:ahLst/>
              <a:cxnLst/>
              <a:rect l="l" t="t" r="r" b="b"/>
              <a:pathLst>
                <a:path w="848824" h="219032">
                  <a:moveTo>
                    <a:pt x="0" y="0"/>
                  </a:moveTo>
                  <a:lnTo>
                    <a:pt x="848824" y="0"/>
                  </a:lnTo>
                  <a:lnTo>
                    <a:pt x="848824" y="219032"/>
                  </a:lnTo>
                  <a:lnTo>
                    <a:pt x="0" y="219032"/>
                  </a:lnTo>
                  <a:close/>
                </a:path>
              </a:pathLst>
            </a:custGeom>
            <a:solidFill>
              <a:srgbClr val="DFC6B0"/>
            </a:solidFill>
          </p:spPr>
        </p:sp>
        <p:sp>
          <p:nvSpPr>
            <p:cNvPr id="33" name="TextBox 33"/>
            <p:cNvSpPr txBox="1"/>
            <p:nvPr/>
          </p:nvSpPr>
          <p:spPr>
            <a:xfrm>
              <a:off x="0" y="-76200"/>
              <a:ext cx="848824" cy="295232"/>
            </a:xfrm>
            <a:prstGeom prst="rect">
              <a:avLst/>
            </a:prstGeom>
          </p:spPr>
          <p:txBody>
            <a:bodyPr lIns="50800" tIns="50800" rIns="50800" bIns="50800" rtlCol="0" anchor="ctr"/>
            <a:lstStyle/>
            <a:p>
              <a:pPr algn="ctr">
                <a:lnSpc>
                  <a:spcPts val="3610"/>
                </a:lnSpc>
              </a:pPr>
              <a:endParaRPr/>
            </a:p>
          </p:txBody>
        </p:sp>
      </p:grpSp>
      <p:sp>
        <p:nvSpPr>
          <p:cNvPr id="34" name="TextBox 34"/>
          <p:cNvSpPr txBox="1"/>
          <p:nvPr/>
        </p:nvSpPr>
        <p:spPr>
          <a:xfrm>
            <a:off x="10422106" y="2420645"/>
            <a:ext cx="3222878" cy="699822"/>
          </a:xfrm>
          <a:prstGeom prst="rect">
            <a:avLst/>
          </a:prstGeom>
        </p:spPr>
        <p:txBody>
          <a:bodyPr lIns="0" tIns="0" rIns="0" bIns="0" rtlCol="0" anchor="t">
            <a:spAutoFit/>
          </a:bodyPr>
          <a:lstStyle/>
          <a:p>
            <a:pPr algn="ctr">
              <a:lnSpc>
                <a:spcPts val="5527"/>
              </a:lnSpc>
            </a:pPr>
            <a:r>
              <a:rPr lang="en-US" sz="3947" spc="540">
                <a:solidFill>
                  <a:srgbClr val="000000"/>
                </a:solidFill>
                <a:latin typeface="Yanone Kaffeesatz"/>
                <a:ea typeface="Yanone Kaffeesatz"/>
                <a:cs typeface="Yanone Kaffeesatz"/>
                <a:sym typeface="Yanone Kaffeesatz"/>
              </a:rPr>
              <a:t>snow</a:t>
            </a:r>
          </a:p>
        </p:txBody>
      </p:sp>
      <p:grpSp>
        <p:nvGrpSpPr>
          <p:cNvPr id="35" name="Group 35"/>
          <p:cNvGrpSpPr/>
          <p:nvPr/>
        </p:nvGrpSpPr>
        <p:grpSpPr>
          <a:xfrm>
            <a:off x="9920476" y="3268123"/>
            <a:ext cx="4226138" cy="1581298"/>
            <a:chOff x="0" y="0"/>
            <a:chExt cx="1113057" cy="416474"/>
          </a:xfrm>
        </p:grpSpPr>
        <p:sp>
          <p:nvSpPr>
            <p:cNvPr id="36" name="Freeform 36"/>
            <p:cNvSpPr/>
            <p:nvPr/>
          </p:nvSpPr>
          <p:spPr>
            <a:xfrm>
              <a:off x="0" y="0"/>
              <a:ext cx="1113057" cy="416474"/>
            </a:xfrm>
            <a:custGeom>
              <a:avLst/>
              <a:gdLst/>
              <a:ahLst/>
              <a:cxnLst/>
              <a:rect l="l" t="t" r="r" b="b"/>
              <a:pathLst>
                <a:path w="1113057" h="416474">
                  <a:moveTo>
                    <a:pt x="0" y="0"/>
                  </a:moveTo>
                  <a:lnTo>
                    <a:pt x="1113057" y="0"/>
                  </a:lnTo>
                  <a:lnTo>
                    <a:pt x="1113057" y="416474"/>
                  </a:lnTo>
                  <a:lnTo>
                    <a:pt x="0" y="416474"/>
                  </a:lnTo>
                  <a:close/>
                </a:path>
              </a:pathLst>
            </a:custGeom>
            <a:solidFill>
              <a:srgbClr val="EDDFD3"/>
            </a:solidFill>
          </p:spPr>
        </p:sp>
        <p:sp>
          <p:nvSpPr>
            <p:cNvPr id="37" name="TextBox 37"/>
            <p:cNvSpPr txBox="1"/>
            <p:nvPr/>
          </p:nvSpPr>
          <p:spPr>
            <a:xfrm>
              <a:off x="0" y="-76200"/>
              <a:ext cx="1113057" cy="492674"/>
            </a:xfrm>
            <a:prstGeom prst="rect">
              <a:avLst/>
            </a:prstGeom>
          </p:spPr>
          <p:txBody>
            <a:bodyPr lIns="50800" tIns="50800" rIns="50800" bIns="50800" rtlCol="0" anchor="ctr"/>
            <a:lstStyle/>
            <a:p>
              <a:pPr algn="ctr">
                <a:lnSpc>
                  <a:spcPts val="3610"/>
                </a:lnSpc>
              </a:pPr>
              <a:endParaRPr/>
            </a:p>
          </p:txBody>
        </p:sp>
      </p:grpSp>
      <p:sp>
        <p:nvSpPr>
          <p:cNvPr id="38" name="TextBox 38"/>
          <p:cNvSpPr txBox="1"/>
          <p:nvPr/>
        </p:nvSpPr>
        <p:spPr>
          <a:xfrm>
            <a:off x="9815701" y="3485461"/>
            <a:ext cx="4072932" cy="1081405"/>
          </a:xfrm>
          <a:prstGeom prst="rect">
            <a:avLst/>
          </a:prstGeom>
        </p:spPr>
        <p:txBody>
          <a:bodyPr lIns="0" tIns="0" rIns="0" bIns="0" rtlCol="0" anchor="t">
            <a:spAutoFit/>
          </a:bodyPr>
          <a:lstStyle/>
          <a:p>
            <a:pPr marL="367031" lvl="1" indent="-183515" algn="just">
              <a:lnSpc>
                <a:spcPts val="2975"/>
              </a:lnSpc>
              <a:buFont typeface="Arial"/>
              <a:buChar char="•"/>
            </a:pPr>
            <a:r>
              <a:rPr lang="en-US" sz="1700" spc="15">
                <a:solidFill>
                  <a:srgbClr val="343434"/>
                </a:solidFill>
                <a:latin typeface="Open Sauce"/>
                <a:ea typeface="Open Sauce"/>
                <a:cs typeface="Open Sauce"/>
                <a:sym typeface="Open Sauce"/>
              </a:rPr>
              <a:t>PERMET D'EXÉCUTER DES CALCULS SUR DEs clusters locaux et surtout distants</a:t>
            </a:r>
          </a:p>
        </p:txBody>
      </p:sp>
      <p:grpSp>
        <p:nvGrpSpPr>
          <p:cNvPr id="39" name="Group 39"/>
          <p:cNvGrpSpPr/>
          <p:nvPr/>
        </p:nvGrpSpPr>
        <p:grpSpPr>
          <a:xfrm>
            <a:off x="10240728" y="5135172"/>
            <a:ext cx="3222878" cy="831639"/>
            <a:chOff x="0" y="0"/>
            <a:chExt cx="848824" cy="219032"/>
          </a:xfrm>
        </p:grpSpPr>
        <p:sp>
          <p:nvSpPr>
            <p:cNvPr id="40" name="Freeform 40"/>
            <p:cNvSpPr/>
            <p:nvPr/>
          </p:nvSpPr>
          <p:spPr>
            <a:xfrm>
              <a:off x="0" y="0"/>
              <a:ext cx="848824" cy="219032"/>
            </a:xfrm>
            <a:custGeom>
              <a:avLst/>
              <a:gdLst/>
              <a:ahLst/>
              <a:cxnLst/>
              <a:rect l="l" t="t" r="r" b="b"/>
              <a:pathLst>
                <a:path w="848824" h="219032">
                  <a:moveTo>
                    <a:pt x="0" y="0"/>
                  </a:moveTo>
                  <a:lnTo>
                    <a:pt x="848824" y="0"/>
                  </a:lnTo>
                  <a:lnTo>
                    <a:pt x="848824" y="219032"/>
                  </a:lnTo>
                  <a:lnTo>
                    <a:pt x="0" y="219032"/>
                  </a:lnTo>
                  <a:close/>
                </a:path>
              </a:pathLst>
            </a:custGeom>
            <a:solidFill>
              <a:srgbClr val="DFC6B0"/>
            </a:solidFill>
          </p:spPr>
        </p:sp>
        <p:sp>
          <p:nvSpPr>
            <p:cNvPr id="41" name="TextBox 41"/>
            <p:cNvSpPr txBox="1"/>
            <p:nvPr/>
          </p:nvSpPr>
          <p:spPr>
            <a:xfrm>
              <a:off x="0" y="-76200"/>
              <a:ext cx="848824" cy="295232"/>
            </a:xfrm>
            <a:prstGeom prst="rect">
              <a:avLst/>
            </a:prstGeom>
          </p:spPr>
          <p:txBody>
            <a:bodyPr lIns="50800" tIns="50800" rIns="50800" bIns="50800" rtlCol="0" anchor="ctr"/>
            <a:lstStyle/>
            <a:p>
              <a:pPr algn="ctr">
                <a:lnSpc>
                  <a:spcPts val="3610"/>
                </a:lnSpc>
              </a:pPr>
              <a:endParaRPr/>
            </a:p>
          </p:txBody>
        </p:sp>
      </p:grpSp>
      <p:sp>
        <p:nvSpPr>
          <p:cNvPr id="42" name="TextBox 42"/>
          <p:cNvSpPr txBox="1"/>
          <p:nvPr/>
        </p:nvSpPr>
        <p:spPr>
          <a:xfrm>
            <a:off x="10293115" y="5201847"/>
            <a:ext cx="3222878" cy="673787"/>
          </a:xfrm>
          <a:prstGeom prst="rect">
            <a:avLst/>
          </a:prstGeom>
        </p:spPr>
        <p:txBody>
          <a:bodyPr lIns="0" tIns="0" rIns="0" bIns="0" rtlCol="0" anchor="t">
            <a:spAutoFit/>
          </a:bodyPr>
          <a:lstStyle/>
          <a:p>
            <a:pPr algn="ctr">
              <a:lnSpc>
                <a:spcPts val="5387"/>
              </a:lnSpc>
            </a:pPr>
            <a:r>
              <a:rPr lang="en-US" sz="3847" spc="527">
                <a:solidFill>
                  <a:srgbClr val="000000"/>
                </a:solidFill>
                <a:latin typeface="Yanone Kaffeesatz"/>
                <a:ea typeface="Yanone Kaffeesatz"/>
                <a:cs typeface="Yanone Kaffeesatz"/>
                <a:sym typeface="Yanone Kaffeesatz"/>
              </a:rPr>
              <a:t>snowFT</a:t>
            </a:r>
          </a:p>
        </p:txBody>
      </p:sp>
      <p:grpSp>
        <p:nvGrpSpPr>
          <p:cNvPr id="43" name="Group 43"/>
          <p:cNvGrpSpPr/>
          <p:nvPr/>
        </p:nvGrpSpPr>
        <p:grpSpPr>
          <a:xfrm>
            <a:off x="9791485" y="5946883"/>
            <a:ext cx="4226138" cy="1874918"/>
            <a:chOff x="0" y="0"/>
            <a:chExt cx="1113057" cy="493805"/>
          </a:xfrm>
        </p:grpSpPr>
        <p:sp>
          <p:nvSpPr>
            <p:cNvPr id="44" name="Freeform 44"/>
            <p:cNvSpPr/>
            <p:nvPr/>
          </p:nvSpPr>
          <p:spPr>
            <a:xfrm>
              <a:off x="0" y="0"/>
              <a:ext cx="1113057" cy="493805"/>
            </a:xfrm>
            <a:custGeom>
              <a:avLst/>
              <a:gdLst/>
              <a:ahLst/>
              <a:cxnLst/>
              <a:rect l="l" t="t" r="r" b="b"/>
              <a:pathLst>
                <a:path w="1113057" h="493805">
                  <a:moveTo>
                    <a:pt x="0" y="0"/>
                  </a:moveTo>
                  <a:lnTo>
                    <a:pt x="1113057" y="0"/>
                  </a:lnTo>
                  <a:lnTo>
                    <a:pt x="1113057" y="493805"/>
                  </a:lnTo>
                  <a:lnTo>
                    <a:pt x="0" y="493805"/>
                  </a:lnTo>
                  <a:close/>
                </a:path>
              </a:pathLst>
            </a:custGeom>
            <a:solidFill>
              <a:srgbClr val="EDDFD3"/>
            </a:solidFill>
          </p:spPr>
        </p:sp>
        <p:sp>
          <p:nvSpPr>
            <p:cNvPr id="45" name="TextBox 45"/>
            <p:cNvSpPr txBox="1"/>
            <p:nvPr/>
          </p:nvSpPr>
          <p:spPr>
            <a:xfrm>
              <a:off x="0" y="-76200"/>
              <a:ext cx="1113057" cy="570005"/>
            </a:xfrm>
            <a:prstGeom prst="rect">
              <a:avLst/>
            </a:prstGeom>
          </p:spPr>
          <p:txBody>
            <a:bodyPr lIns="50800" tIns="50800" rIns="50800" bIns="50800" rtlCol="0" anchor="ctr"/>
            <a:lstStyle/>
            <a:p>
              <a:pPr algn="ctr">
                <a:lnSpc>
                  <a:spcPts val="3610"/>
                </a:lnSpc>
              </a:pPr>
              <a:endParaRPr/>
            </a:p>
          </p:txBody>
        </p:sp>
      </p:grpSp>
      <p:sp>
        <p:nvSpPr>
          <p:cNvPr id="46" name="TextBox 46"/>
          <p:cNvSpPr txBox="1"/>
          <p:nvPr/>
        </p:nvSpPr>
        <p:spPr>
          <a:xfrm>
            <a:off x="9791485" y="5997446"/>
            <a:ext cx="4072932" cy="1452880"/>
          </a:xfrm>
          <a:prstGeom prst="rect">
            <a:avLst/>
          </a:prstGeom>
        </p:spPr>
        <p:txBody>
          <a:bodyPr lIns="0" tIns="0" rIns="0" bIns="0" rtlCol="0" anchor="t">
            <a:spAutoFit/>
          </a:bodyPr>
          <a:lstStyle/>
          <a:p>
            <a:pPr marL="367031" lvl="1" indent="-183515" algn="just">
              <a:lnSpc>
                <a:spcPts val="2975"/>
              </a:lnSpc>
              <a:buFont typeface="Arial"/>
              <a:buChar char="•"/>
            </a:pPr>
            <a:r>
              <a:rPr lang="en-US" sz="1700" spc="10">
                <a:solidFill>
                  <a:srgbClr val="343434"/>
                </a:solidFill>
                <a:latin typeface="Open Sauce"/>
                <a:ea typeface="Open Sauce"/>
                <a:cs typeface="Open Sauce"/>
                <a:sym typeface="Open Sauce"/>
              </a:rPr>
              <a:t>EXTENSION DU PACKAGE SNOW AVEC TOLÉRANCE AUX PANNES POUR GARANTIR L'EXÉCUTION DES CALCULS MÊME EN CAs d’échec d’un worker.</a:t>
            </a:r>
          </a:p>
        </p:txBody>
      </p:sp>
      <p:grpSp>
        <p:nvGrpSpPr>
          <p:cNvPr id="47" name="Group 47"/>
          <p:cNvGrpSpPr/>
          <p:nvPr/>
        </p:nvGrpSpPr>
        <p:grpSpPr>
          <a:xfrm>
            <a:off x="7158331" y="8269475"/>
            <a:ext cx="6237908" cy="1874918"/>
            <a:chOff x="0" y="0"/>
            <a:chExt cx="1642906" cy="493805"/>
          </a:xfrm>
        </p:grpSpPr>
        <p:sp>
          <p:nvSpPr>
            <p:cNvPr id="48" name="Freeform 48"/>
            <p:cNvSpPr/>
            <p:nvPr/>
          </p:nvSpPr>
          <p:spPr>
            <a:xfrm>
              <a:off x="0" y="0"/>
              <a:ext cx="1642906" cy="493805"/>
            </a:xfrm>
            <a:custGeom>
              <a:avLst/>
              <a:gdLst/>
              <a:ahLst/>
              <a:cxnLst/>
              <a:rect l="l" t="t" r="r" b="b"/>
              <a:pathLst>
                <a:path w="1642906" h="493805">
                  <a:moveTo>
                    <a:pt x="0" y="0"/>
                  </a:moveTo>
                  <a:lnTo>
                    <a:pt x="1642906" y="0"/>
                  </a:lnTo>
                  <a:lnTo>
                    <a:pt x="1642906" y="493805"/>
                  </a:lnTo>
                  <a:lnTo>
                    <a:pt x="0" y="493805"/>
                  </a:lnTo>
                  <a:close/>
                </a:path>
              </a:pathLst>
            </a:custGeom>
            <a:solidFill>
              <a:srgbClr val="EDDFD3"/>
            </a:solidFill>
          </p:spPr>
        </p:sp>
        <p:sp>
          <p:nvSpPr>
            <p:cNvPr id="49" name="TextBox 49"/>
            <p:cNvSpPr txBox="1"/>
            <p:nvPr/>
          </p:nvSpPr>
          <p:spPr>
            <a:xfrm>
              <a:off x="0" y="-76200"/>
              <a:ext cx="1642906" cy="570005"/>
            </a:xfrm>
            <a:prstGeom prst="rect">
              <a:avLst/>
            </a:prstGeom>
          </p:spPr>
          <p:txBody>
            <a:bodyPr lIns="50800" tIns="50800" rIns="50800" bIns="50800" rtlCol="0" anchor="ctr"/>
            <a:lstStyle/>
            <a:p>
              <a:pPr algn="ctr">
                <a:lnSpc>
                  <a:spcPts val="3610"/>
                </a:lnSpc>
              </a:pPr>
              <a:endParaRPr/>
            </a:p>
          </p:txBody>
        </p:sp>
      </p:grpSp>
      <p:sp>
        <p:nvSpPr>
          <p:cNvPr id="50" name="TextBox 50"/>
          <p:cNvSpPr txBox="1"/>
          <p:nvPr/>
        </p:nvSpPr>
        <p:spPr>
          <a:xfrm>
            <a:off x="7684110" y="8320038"/>
            <a:ext cx="5449207" cy="1824355"/>
          </a:xfrm>
          <a:prstGeom prst="rect">
            <a:avLst/>
          </a:prstGeom>
        </p:spPr>
        <p:txBody>
          <a:bodyPr lIns="0" tIns="0" rIns="0" bIns="0" rtlCol="0" anchor="t">
            <a:spAutoFit/>
          </a:bodyPr>
          <a:lstStyle/>
          <a:p>
            <a:pPr marL="367031" lvl="1" indent="-183515" algn="just">
              <a:lnSpc>
                <a:spcPts val="2975"/>
              </a:lnSpc>
              <a:buFont typeface="Arial"/>
              <a:buChar char="•"/>
            </a:pPr>
            <a:r>
              <a:rPr lang="en-US" sz="1700" spc="10">
                <a:solidFill>
                  <a:srgbClr val="343434"/>
                </a:solidFill>
                <a:latin typeface="Open Sauce"/>
                <a:ea typeface="Open Sauce"/>
                <a:cs typeface="Open Sauce"/>
                <a:sym typeface="Open Sauce"/>
              </a:rPr>
              <a:t>MESURE FACILEMENT LE TEMPS D'EXÉCUTION D’UNE TÂche.</a:t>
            </a:r>
          </a:p>
          <a:p>
            <a:pPr marL="367031" lvl="1" indent="-183515" algn="just">
              <a:lnSpc>
                <a:spcPts val="2975"/>
              </a:lnSpc>
              <a:buFont typeface="Arial"/>
              <a:buChar char="•"/>
            </a:pPr>
            <a:r>
              <a:rPr lang="en-US" sz="1700" spc="10">
                <a:solidFill>
                  <a:srgbClr val="343434"/>
                </a:solidFill>
                <a:latin typeface="Open Sauce"/>
                <a:ea typeface="Open Sauce"/>
                <a:cs typeface="Open Sauce"/>
                <a:sym typeface="Open Sauce"/>
              </a:rPr>
              <a:t>tic() et toc() : Lance et arrête un chronomètre pour mesurer le temps d'exécution d'un bloc de code.</a:t>
            </a:r>
          </a:p>
        </p:txBody>
      </p:sp>
      <p:grpSp>
        <p:nvGrpSpPr>
          <p:cNvPr id="51" name="Group 51"/>
          <p:cNvGrpSpPr/>
          <p:nvPr/>
        </p:nvGrpSpPr>
        <p:grpSpPr>
          <a:xfrm>
            <a:off x="4561132" y="8671031"/>
            <a:ext cx="3222878" cy="831639"/>
            <a:chOff x="0" y="0"/>
            <a:chExt cx="848824" cy="219032"/>
          </a:xfrm>
        </p:grpSpPr>
        <p:sp>
          <p:nvSpPr>
            <p:cNvPr id="52" name="Freeform 52"/>
            <p:cNvSpPr/>
            <p:nvPr/>
          </p:nvSpPr>
          <p:spPr>
            <a:xfrm>
              <a:off x="0" y="0"/>
              <a:ext cx="848824" cy="219032"/>
            </a:xfrm>
            <a:custGeom>
              <a:avLst/>
              <a:gdLst/>
              <a:ahLst/>
              <a:cxnLst/>
              <a:rect l="l" t="t" r="r" b="b"/>
              <a:pathLst>
                <a:path w="848824" h="219032">
                  <a:moveTo>
                    <a:pt x="0" y="0"/>
                  </a:moveTo>
                  <a:lnTo>
                    <a:pt x="848824" y="0"/>
                  </a:lnTo>
                  <a:lnTo>
                    <a:pt x="848824" y="219032"/>
                  </a:lnTo>
                  <a:lnTo>
                    <a:pt x="0" y="219032"/>
                  </a:lnTo>
                  <a:close/>
                </a:path>
              </a:pathLst>
            </a:custGeom>
            <a:solidFill>
              <a:srgbClr val="DFC6B0"/>
            </a:solidFill>
          </p:spPr>
        </p:sp>
        <p:sp>
          <p:nvSpPr>
            <p:cNvPr id="53" name="TextBox 53"/>
            <p:cNvSpPr txBox="1"/>
            <p:nvPr/>
          </p:nvSpPr>
          <p:spPr>
            <a:xfrm>
              <a:off x="0" y="-76200"/>
              <a:ext cx="848824" cy="295232"/>
            </a:xfrm>
            <a:prstGeom prst="rect">
              <a:avLst/>
            </a:prstGeom>
          </p:spPr>
          <p:txBody>
            <a:bodyPr lIns="50800" tIns="50800" rIns="50800" bIns="50800" rtlCol="0" anchor="ctr"/>
            <a:lstStyle/>
            <a:p>
              <a:pPr algn="ctr">
                <a:lnSpc>
                  <a:spcPts val="3610"/>
                </a:lnSpc>
              </a:pPr>
              <a:endParaRPr/>
            </a:p>
          </p:txBody>
        </p:sp>
      </p:grpSp>
      <p:sp>
        <p:nvSpPr>
          <p:cNvPr id="54" name="TextBox 54"/>
          <p:cNvSpPr txBox="1"/>
          <p:nvPr/>
        </p:nvSpPr>
        <p:spPr>
          <a:xfrm>
            <a:off x="4663029" y="8678836"/>
            <a:ext cx="3019085" cy="624257"/>
          </a:xfrm>
          <a:prstGeom prst="rect">
            <a:avLst/>
          </a:prstGeom>
        </p:spPr>
        <p:txBody>
          <a:bodyPr lIns="0" tIns="0" rIns="0" bIns="0" rtlCol="0" anchor="t">
            <a:spAutoFit/>
          </a:bodyPr>
          <a:lstStyle/>
          <a:p>
            <a:pPr algn="ctr">
              <a:lnSpc>
                <a:spcPts val="4967"/>
              </a:lnSpc>
            </a:pPr>
            <a:r>
              <a:rPr lang="en-US" sz="3547" spc="486">
                <a:solidFill>
                  <a:srgbClr val="000000"/>
                </a:solidFill>
                <a:latin typeface="Yanone Kaffeesatz"/>
                <a:ea typeface="Yanone Kaffeesatz"/>
                <a:cs typeface="Yanone Kaffeesatz"/>
                <a:sym typeface="Yanone Kaffeesatz"/>
              </a:rPr>
              <a:t>Tictoc</a:t>
            </a:r>
          </a:p>
        </p:txBody>
      </p:sp>
      <p:grpSp>
        <p:nvGrpSpPr>
          <p:cNvPr id="55" name="Group 55"/>
          <p:cNvGrpSpPr/>
          <p:nvPr/>
        </p:nvGrpSpPr>
        <p:grpSpPr>
          <a:xfrm>
            <a:off x="17707497" y="9745863"/>
            <a:ext cx="580503" cy="541137"/>
            <a:chOff x="0" y="0"/>
            <a:chExt cx="290975" cy="271243"/>
          </a:xfrm>
        </p:grpSpPr>
        <p:sp>
          <p:nvSpPr>
            <p:cNvPr id="56" name="Freeform 56"/>
            <p:cNvSpPr/>
            <p:nvPr/>
          </p:nvSpPr>
          <p:spPr>
            <a:xfrm>
              <a:off x="0" y="0"/>
              <a:ext cx="290975" cy="271243"/>
            </a:xfrm>
            <a:custGeom>
              <a:avLst/>
              <a:gdLst/>
              <a:ahLst/>
              <a:cxnLst/>
              <a:rect l="l" t="t" r="r" b="b"/>
              <a:pathLst>
                <a:path w="290975" h="271243">
                  <a:moveTo>
                    <a:pt x="0" y="0"/>
                  </a:moveTo>
                  <a:lnTo>
                    <a:pt x="290975" y="0"/>
                  </a:lnTo>
                  <a:lnTo>
                    <a:pt x="290975" y="271243"/>
                  </a:lnTo>
                  <a:lnTo>
                    <a:pt x="0" y="271243"/>
                  </a:lnTo>
                  <a:close/>
                </a:path>
              </a:pathLst>
            </a:custGeom>
            <a:solidFill>
              <a:srgbClr val="CBAC91"/>
            </a:solidFill>
            <a:ln cap="sq">
              <a:noFill/>
              <a:prstDash val="solid"/>
              <a:miter/>
            </a:ln>
          </p:spPr>
        </p:sp>
        <p:sp>
          <p:nvSpPr>
            <p:cNvPr id="57" name="TextBox 57"/>
            <p:cNvSpPr txBox="1"/>
            <p:nvPr/>
          </p:nvSpPr>
          <p:spPr>
            <a:xfrm>
              <a:off x="0" y="-76200"/>
              <a:ext cx="290975" cy="347443"/>
            </a:xfrm>
            <a:prstGeom prst="rect">
              <a:avLst/>
            </a:prstGeom>
          </p:spPr>
          <p:txBody>
            <a:bodyPr lIns="50800" tIns="50800" rIns="50800" bIns="50800" rtlCol="0" anchor="ctr"/>
            <a:lstStyle/>
            <a:p>
              <a:pPr algn="ctr">
                <a:lnSpc>
                  <a:spcPts val="3610"/>
                </a:lnSpc>
              </a:pPr>
              <a:endParaRPr/>
            </a:p>
          </p:txBody>
        </p:sp>
      </p:grpSp>
      <p:sp>
        <p:nvSpPr>
          <p:cNvPr id="58" name="TextBox 58"/>
          <p:cNvSpPr txBox="1"/>
          <p:nvPr/>
        </p:nvSpPr>
        <p:spPr>
          <a:xfrm>
            <a:off x="17707497" y="9826722"/>
            <a:ext cx="531659"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12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sp>
        <p:nvSpPr>
          <p:cNvPr id="2" name="TextBox 2"/>
          <p:cNvSpPr txBox="1"/>
          <p:nvPr/>
        </p:nvSpPr>
        <p:spPr>
          <a:xfrm>
            <a:off x="513408" y="530105"/>
            <a:ext cx="17725748" cy="1376930"/>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6- Problèmes courants et bonnes pratiques (1/2)</a:t>
            </a:r>
          </a:p>
        </p:txBody>
      </p:sp>
      <p:grpSp>
        <p:nvGrpSpPr>
          <p:cNvPr id="3" name="Group 3"/>
          <p:cNvGrpSpPr/>
          <p:nvPr/>
        </p:nvGrpSpPr>
        <p:grpSpPr>
          <a:xfrm>
            <a:off x="0" y="-59672"/>
            <a:ext cx="513408" cy="10656971"/>
            <a:chOff x="0" y="0"/>
            <a:chExt cx="135219" cy="2806774"/>
          </a:xfrm>
        </p:grpSpPr>
        <p:sp>
          <p:nvSpPr>
            <p:cNvPr id="4" name="Freeform 4"/>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5" name="TextBox 5"/>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6" name="Group 6"/>
          <p:cNvGrpSpPr/>
          <p:nvPr/>
        </p:nvGrpSpPr>
        <p:grpSpPr>
          <a:xfrm>
            <a:off x="1246261" y="3608983"/>
            <a:ext cx="5112460" cy="579600"/>
            <a:chOff x="0" y="0"/>
            <a:chExt cx="1346491" cy="152652"/>
          </a:xfrm>
        </p:grpSpPr>
        <p:sp>
          <p:nvSpPr>
            <p:cNvPr id="7" name="Freeform 7"/>
            <p:cNvSpPr/>
            <p:nvPr/>
          </p:nvSpPr>
          <p:spPr>
            <a:xfrm>
              <a:off x="0" y="0"/>
              <a:ext cx="1346491" cy="152652"/>
            </a:xfrm>
            <a:custGeom>
              <a:avLst/>
              <a:gdLst/>
              <a:ahLst/>
              <a:cxnLst/>
              <a:rect l="l" t="t" r="r" b="b"/>
              <a:pathLst>
                <a:path w="1346491" h="152652">
                  <a:moveTo>
                    <a:pt x="0" y="0"/>
                  </a:moveTo>
                  <a:lnTo>
                    <a:pt x="1346491" y="0"/>
                  </a:lnTo>
                  <a:lnTo>
                    <a:pt x="1346491" y="152652"/>
                  </a:lnTo>
                  <a:lnTo>
                    <a:pt x="0" y="152652"/>
                  </a:lnTo>
                  <a:close/>
                </a:path>
              </a:pathLst>
            </a:custGeom>
            <a:solidFill>
              <a:srgbClr val="DFC6B0"/>
            </a:solidFill>
          </p:spPr>
        </p:sp>
        <p:sp>
          <p:nvSpPr>
            <p:cNvPr id="8" name="TextBox 8"/>
            <p:cNvSpPr txBox="1"/>
            <p:nvPr/>
          </p:nvSpPr>
          <p:spPr>
            <a:xfrm>
              <a:off x="0" y="-76200"/>
              <a:ext cx="1346491" cy="228852"/>
            </a:xfrm>
            <a:prstGeom prst="rect">
              <a:avLst/>
            </a:prstGeom>
          </p:spPr>
          <p:txBody>
            <a:bodyPr lIns="50800" tIns="50800" rIns="50800" bIns="50800" rtlCol="0" anchor="ctr"/>
            <a:lstStyle/>
            <a:p>
              <a:pPr algn="ctr">
                <a:lnSpc>
                  <a:spcPts val="3610"/>
                </a:lnSpc>
              </a:pPr>
              <a:endParaRPr/>
            </a:p>
          </p:txBody>
        </p:sp>
      </p:grpSp>
      <p:grpSp>
        <p:nvGrpSpPr>
          <p:cNvPr id="9" name="Group 9"/>
          <p:cNvGrpSpPr/>
          <p:nvPr/>
        </p:nvGrpSpPr>
        <p:grpSpPr>
          <a:xfrm>
            <a:off x="12074320" y="3608983"/>
            <a:ext cx="5112460" cy="579600"/>
            <a:chOff x="0" y="0"/>
            <a:chExt cx="1346491" cy="152652"/>
          </a:xfrm>
        </p:grpSpPr>
        <p:sp>
          <p:nvSpPr>
            <p:cNvPr id="10" name="Freeform 10"/>
            <p:cNvSpPr/>
            <p:nvPr/>
          </p:nvSpPr>
          <p:spPr>
            <a:xfrm>
              <a:off x="0" y="0"/>
              <a:ext cx="1346491" cy="152652"/>
            </a:xfrm>
            <a:custGeom>
              <a:avLst/>
              <a:gdLst/>
              <a:ahLst/>
              <a:cxnLst/>
              <a:rect l="l" t="t" r="r" b="b"/>
              <a:pathLst>
                <a:path w="1346491" h="152652">
                  <a:moveTo>
                    <a:pt x="0" y="0"/>
                  </a:moveTo>
                  <a:lnTo>
                    <a:pt x="1346491" y="0"/>
                  </a:lnTo>
                  <a:lnTo>
                    <a:pt x="1346491" y="152652"/>
                  </a:lnTo>
                  <a:lnTo>
                    <a:pt x="0" y="152652"/>
                  </a:lnTo>
                  <a:close/>
                </a:path>
              </a:pathLst>
            </a:custGeom>
            <a:solidFill>
              <a:srgbClr val="DFC6B0"/>
            </a:solidFill>
          </p:spPr>
        </p:sp>
        <p:sp>
          <p:nvSpPr>
            <p:cNvPr id="11" name="TextBox 11"/>
            <p:cNvSpPr txBox="1"/>
            <p:nvPr/>
          </p:nvSpPr>
          <p:spPr>
            <a:xfrm>
              <a:off x="0" y="-76200"/>
              <a:ext cx="1346491" cy="228852"/>
            </a:xfrm>
            <a:prstGeom prst="rect">
              <a:avLst/>
            </a:prstGeom>
          </p:spPr>
          <p:txBody>
            <a:bodyPr lIns="50800" tIns="50800" rIns="50800" bIns="50800" rtlCol="0" anchor="ctr"/>
            <a:lstStyle/>
            <a:p>
              <a:pPr algn="ctr">
                <a:lnSpc>
                  <a:spcPts val="3610"/>
                </a:lnSpc>
              </a:pPr>
              <a:endParaRPr/>
            </a:p>
          </p:txBody>
        </p:sp>
      </p:grpSp>
      <p:grpSp>
        <p:nvGrpSpPr>
          <p:cNvPr id="12" name="Group 12"/>
          <p:cNvGrpSpPr/>
          <p:nvPr/>
        </p:nvGrpSpPr>
        <p:grpSpPr>
          <a:xfrm>
            <a:off x="6649997" y="3608983"/>
            <a:ext cx="5112460" cy="656183"/>
            <a:chOff x="0" y="0"/>
            <a:chExt cx="1346491" cy="172822"/>
          </a:xfrm>
        </p:grpSpPr>
        <p:sp>
          <p:nvSpPr>
            <p:cNvPr id="13" name="Freeform 13"/>
            <p:cNvSpPr/>
            <p:nvPr/>
          </p:nvSpPr>
          <p:spPr>
            <a:xfrm>
              <a:off x="0" y="0"/>
              <a:ext cx="1346491" cy="172822"/>
            </a:xfrm>
            <a:custGeom>
              <a:avLst/>
              <a:gdLst/>
              <a:ahLst/>
              <a:cxnLst/>
              <a:rect l="l" t="t" r="r" b="b"/>
              <a:pathLst>
                <a:path w="1346491" h="172822">
                  <a:moveTo>
                    <a:pt x="0" y="0"/>
                  </a:moveTo>
                  <a:lnTo>
                    <a:pt x="1346491" y="0"/>
                  </a:lnTo>
                  <a:lnTo>
                    <a:pt x="1346491" y="172822"/>
                  </a:lnTo>
                  <a:lnTo>
                    <a:pt x="0" y="172822"/>
                  </a:lnTo>
                  <a:close/>
                </a:path>
              </a:pathLst>
            </a:custGeom>
            <a:solidFill>
              <a:srgbClr val="DFC6B0"/>
            </a:solidFill>
          </p:spPr>
        </p:sp>
        <p:sp>
          <p:nvSpPr>
            <p:cNvPr id="14" name="TextBox 14"/>
            <p:cNvSpPr txBox="1"/>
            <p:nvPr/>
          </p:nvSpPr>
          <p:spPr>
            <a:xfrm>
              <a:off x="0" y="-76200"/>
              <a:ext cx="1346491" cy="249022"/>
            </a:xfrm>
            <a:prstGeom prst="rect">
              <a:avLst/>
            </a:prstGeom>
          </p:spPr>
          <p:txBody>
            <a:bodyPr lIns="50800" tIns="50800" rIns="50800" bIns="50800" rtlCol="0" anchor="ctr"/>
            <a:lstStyle/>
            <a:p>
              <a:pPr algn="ctr">
                <a:lnSpc>
                  <a:spcPts val="3610"/>
                </a:lnSpc>
              </a:pPr>
              <a:endParaRPr/>
            </a:p>
          </p:txBody>
        </p:sp>
      </p:grpSp>
      <p:sp>
        <p:nvSpPr>
          <p:cNvPr id="15" name="TextBox 15"/>
          <p:cNvSpPr txBox="1"/>
          <p:nvPr/>
        </p:nvSpPr>
        <p:spPr>
          <a:xfrm>
            <a:off x="1246261" y="3647894"/>
            <a:ext cx="5112460" cy="617272"/>
          </a:xfrm>
          <a:prstGeom prst="rect">
            <a:avLst/>
          </a:prstGeom>
        </p:spPr>
        <p:txBody>
          <a:bodyPr lIns="0" tIns="0" rIns="0" bIns="0" rtlCol="0" anchor="t">
            <a:spAutoFit/>
          </a:bodyPr>
          <a:lstStyle/>
          <a:p>
            <a:pPr algn="ctr">
              <a:lnSpc>
                <a:spcPts val="4827"/>
              </a:lnSpc>
              <a:spcBef>
                <a:spcPct val="0"/>
              </a:spcBef>
            </a:pPr>
            <a:r>
              <a:rPr lang="en-US" sz="3447" b="1" spc="258">
                <a:solidFill>
                  <a:srgbClr val="000000"/>
                </a:solidFill>
                <a:latin typeface="Yanone Kaffeesatz Bold"/>
                <a:ea typeface="Yanone Kaffeesatz Bold"/>
                <a:cs typeface="Yanone Kaffeesatz Bold"/>
                <a:sym typeface="Yanone Kaffeesatz Bold"/>
              </a:rPr>
              <a:t>SURCHARGE MÉMOIRE</a:t>
            </a:r>
          </a:p>
        </p:txBody>
      </p:sp>
      <p:sp>
        <p:nvSpPr>
          <p:cNvPr id="16" name="TextBox 16"/>
          <p:cNvSpPr txBox="1"/>
          <p:nvPr/>
        </p:nvSpPr>
        <p:spPr>
          <a:xfrm>
            <a:off x="12074320" y="3657419"/>
            <a:ext cx="5112460" cy="624257"/>
          </a:xfrm>
          <a:prstGeom prst="rect">
            <a:avLst/>
          </a:prstGeom>
        </p:spPr>
        <p:txBody>
          <a:bodyPr lIns="0" tIns="0" rIns="0" bIns="0" rtlCol="0" anchor="t">
            <a:spAutoFit/>
          </a:bodyPr>
          <a:lstStyle/>
          <a:p>
            <a:pPr algn="ctr">
              <a:lnSpc>
                <a:spcPts val="4967"/>
              </a:lnSpc>
              <a:spcBef>
                <a:spcPct val="0"/>
              </a:spcBef>
            </a:pPr>
            <a:r>
              <a:rPr lang="en-US" sz="3547" b="1" spc="266">
                <a:solidFill>
                  <a:srgbClr val="000000"/>
                </a:solidFill>
                <a:latin typeface="Yanone Kaffeesatz Bold"/>
                <a:ea typeface="Yanone Kaffeesatz Bold"/>
                <a:cs typeface="Yanone Kaffeesatz Bold"/>
                <a:sym typeface="Yanone Kaffeesatz Bold"/>
              </a:rPr>
              <a:t>SECURITE DES DONNEES</a:t>
            </a:r>
          </a:p>
        </p:txBody>
      </p:sp>
      <p:sp>
        <p:nvSpPr>
          <p:cNvPr id="17" name="TextBox 17"/>
          <p:cNvSpPr txBox="1"/>
          <p:nvPr/>
        </p:nvSpPr>
        <p:spPr>
          <a:xfrm>
            <a:off x="6649997" y="3647894"/>
            <a:ext cx="5112460" cy="617272"/>
          </a:xfrm>
          <a:prstGeom prst="rect">
            <a:avLst/>
          </a:prstGeom>
        </p:spPr>
        <p:txBody>
          <a:bodyPr lIns="0" tIns="0" rIns="0" bIns="0" rtlCol="0" anchor="t">
            <a:spAutoFit/>
          </a:bodyPr>
          <a:lstStyle/>
          <a:p>
            <a:pPr algn="ctr">
              <a:lnSpc>
                <a:spcPts val="4827"/>
              </a:lnSpc>
              <a:spcBef>
                <a:spcPct val="0"/>
              </a:spcBef>
            </a:pPr>
            <a:r>
              <a:rPr lang="en-US" sz="3447" b="1" spc="258">
                <a:solidFill>
                  <a:srgbClr val="000000"/>
                </a:solidFill>
                <a:latin typeface="Yanone Kaffeesatz Bold"/>
                <a:ea typeface="Yanone Kaffeesatz Bold"/>
                <a:cs typeface="Yanone Kaffeesatz Bold"/>
                <a:sym typeface="Yanone Kaffeesatz Bold"/>
              </a:rPr>
              <a:t>TEMPS DE COMMUNICATION </a:t>
            </a:r>
          </a:p>
        </p:txBody>
      </p:sp>
      <p:grpSp>
        <p:nvGrpSpPr>
          <p:cNvPr id="18" name="Group 18"/>
          <p:cNvGrpSpPr/>
          <p:nvPr/>
        </p:nvGrpSpPr>
        <p:grpSpPr>
          <a:xfrm>
            <a:off x="1246261" y="4188583"/>
            <a:ext cx="5112460" cy="4861240"/>
            <a:chOff x="0" y="0"/>
            <a:chExt cx="1346491" cy="1280327"/>
          </a:xfrm>
        </p:grpSpPr>
        <p:sp>
          <p:nvSpPr>
            <p:cNvPr id="19" name="Freeform 19"/>
            <p:cNvSpPr/>
            <p:nvPr/>
          </p:nvSpPr>
          <p:spPr>
            <a:xfrm>
              <a:off x="0" y="0"/>
              <a:ext cx="1346491" cy="1280327"/>
            </a:xfrm>
            <a:custGeom>
              <a:avLst/>
              <a:gdLst/>
              <a:ahLst/>
              <a:cxnLst/>
              <a:rect l="l" t="t" r="r" b="b"/>
              <a:pathLst>
                <a:path w="1346491" h="1280327">
                  <a:moveTo>
                    <a:pt x="0" y="0"/>
                  </a:moveTo>
                  <a:lnTo>
                    <a:pt x="1346491" y="0"/>
                  </a:lnTo>
                  <a:lnTo>
                    <a:pt x="1346491" y="1280327"/>
                  </a:lnTo>
                  <a:lnTo>
                    <a:pt x="0" y="1280327"/>
                  </a:lnTo>
                  <a:close/>
                </a:path>
              </a:pathLst>
            </a:custGeom>
            <a:solidFill>
              <a:srgbClr val="EDDFD3"/>
            </a:solidFill>
          </p:spPr>
        </p:sp>
        <p:sp>
          <p:nvSpPr>
            <p:cNvPr id="20" name="TextBox 20"/>
            <p:cNvSpPr txBox="1"/>
            <p:nvPr/>
          </p:nvSpPr>
          <p:spPr>
            <a:xfrm>
              <a:off x="0" y="-76200"/>
              <a:ext cx="1346491" cy="1356527"/>
            </a:xfrm>
            <a:prstGeom prst="rect">
              <a:avLst/>
            </a:prstGeom>
          </p:spPr>
          <p:txBody>
            <a:bodyPr lIns="50800" tIns="50800" rIns="50800" bIns="50800" rtlCol="0" anchor="ctr"/>
            <a:lstStyle/>
            <a:p>
              <a:pPr algn="ctr">
                <a:lnSpc>
                  <a:spcPts val="3610"/>
                </a:lnSpc>
              </a:pPr>
              <a:endParaRPr/>
            </a:p>
          </p:txBody>
        </p:sp>
      </p:grpSp>
      <p:grpSp>
        <p:nvGrpSpPr>
          <p:cNvPr id="21" name="Group 21"/>
          <p:cNvGrpSpPr/>
          <p:nvPr/>
        </p:nvGrpSpPr>
        <p:grpSpPr>
          <a:xfrm>
            <a:off x="12074320" y="4188583"/>
            <a:ext cx="5112460" cy="4861240"/>
            <a:chOff x="0" y="0"/>
            <a:chExt cx="1346491" cy="1280327"/>
          </a:xfrm>
        </p:grpSpPr>
        <p:sp>
          <p:nvSpPr>
            <p:cNvPr id="22" name="Freeform 22"/>
            <p:cNvSpPr/>
            <p:nvPr/>
          </p:nvSpPr>
          <p:spPr>
            <a:xfrm>
              <a:off x="0" y="0"/>
              <a:ext cx="1346491" cy="1280327"/>
            </a:xfrm>
            <a:custGeom>
              <a:avLst/>
              <a:gdLst/>
              <a:ahLst/>
              <a:cxnLst/>
              <a:rect l="l" t="t" r="r" b="b"/>
              <a:pathLst>
                <a:path w="1346491" h="1280327">
                  <a:moveTo>
                    <a:pt x="0" y="0"/>
                  </a:moveTo>
                  <a:lnTo>
                    <a:pt x="1346491" y="0"/>
                  </a:lnTo>
                  <a:lnTo>
                    <a:pt x="1346491" y="1280327"/>
                  </a:lnTo>
                  <a:lnTo>
                    <a:pt x="0" y="1280327"/>
                  </a:lnTo>
                  <a:close/>
                </a:path>
              </a:pathLst>
            </a:custGeom>
            <a:solidFill>
              <a:srgbClr val="EDDFD3"/>
            </a:solidFill>
          </p:spPr>
        </p:sp>
        <p:sp>
          <p:nvSpPr>
            <p:cNvPr id="23" name="TextBox 23"/>
            <p:cNvSpPr txBox="1"/>
            <p:nvPr/>
          </p:nvSpPr>
          <p:spPr>
            <a:xfrm>
              <a:off x="0" y="-76200"/>
              <a:ext cx="1346491" cy="1356527"/>
            </a:xfrm>
            <a:prstGeom prst="rect">
              <a:avLst/>
            </a:prstGeom>
          </p:spPr>
          <p:txBody>
            <a:bodyPr lIns="50800" tIns="50800" rIns="50800" bIns="50800" rtlCol="0" anchor="ctr"/>
            <a:lstStyle/>
            <a:p>
              <a:pPr algn="ctr">
                <a:lnSpc>
                  <a:spcPts val="3610"/>
                </a:lnSpc>
              </a:pPr>
              <a:endParaRPr/>
            </a:p>
          </p:txBody>
        </p:sp>
      </p:grpSp>
      <p:grpSp>
        <p:nvGrpSpPr>
          <p:cNvPr id="24" name="Group 24"/>
          <p:cNvGrpSpPr/>
          <p:nvPr/>
        </p:nvGrpSpPr>
        <p:grpSpPr>
          <a:xfrm>
            <a:off x="6649997" y="4188583"/>
            <a:ext cx="5112460" cy="4861240"/>
            <a:chOff x="0" y="0"/>
            <a:chExt cx="1346491" cy="1280327"/>
          </a:xfrm>
        </p:grpSpPr>
        <p:sp>
          <p:nvSpPr>
            <p:cNvPr id="25" name="Freeform 25"/>
            <p:cNvSpPr/>
            <p:nvPr/>
          </p:nvSpPr>
          <p:spPr>
            <a:xfrm>
              <a:off x="0" y="0"/>
              <a:ext cx="1346491" cy="1280327"/>
            </a:xfrm>
            <a:custGeom>
              <a:avLst/>
              <a:gdLst/>
              <a:ahLst/>
              <a:cxnLst/>
              <a:rect l="l" t="t" r="r" b="b"/>
              <a:pathLst>
                <a:path w="1346491" h="1280327">
                  <a:moveTo>
                    <a:pt x="0" y="0"/>
                  </a:moveTo>
                  <a:lnTo>
                    <a:pt x="1346491" y="0"/>
                  </a:lnTo>
                  <a:lnTo>
                    <a:pt x="1346491" y="1280327"/>
                  </a:lnTo>
                  <a:lnTo>
                    <a:pt x="0" y="1280327"/>
                  </a:lnTo>
                  <a:close/>
                </a:path>
              </a:pathLst>
            </a:custGeom>
            <a:solidFill>
              <a:srgbClr val="EDDFD3"/>
            </a:solidFill>
          </p:spPr>
        </p:sp>
        <p:sp>
          <p:nvSpPr>
            <p:cNvPr id="26" name="TextBox 26"/>
            <p:cNvSpPr txBox="1"/>
            <p:nvPr/>
          </p:nvSpPr>
          <p:spPr>
            <a:xfrm>
              <a:off x="0" y="-76200"/>
              <a:ext cx="1346491" cy="1356527"/>
            </a:xfrm>
            <a:prstGeom prst="rect">
              <a:avLst/>
            </a:prstGeom>
          </p:spPr>
          <p:txBody>
            <a:bodyPr lIns="50800" tIns="50800" rIns="50800" bIns="50800" rtlCol="0" anchor="ctr"/>
            <a:lstStyle/>
            <a:p>
              <a:pPr algn="ctr">
                <a:lnSpc>
                  <a:spcPts val="3610"/>
                </a:lnSpc>
              </a:pPr>
              <a:endParaRPr/>
            </a:p>
          </p:txBody>
        </p:sp>
      </p:grpSp>
      <p:sp>
        <p:nvSpPr>
          <p:cNvPr id="27" name="TextBox 27"/>
          <p:cNvSpPr txBox="1"/>
          <p:nvPr/>
        </p:nvSpPr>
        <p:spPr>
          <a:xfrm>
            <a:off x="1101220" y="4382709"/>
            <a:ext cx="5089412" cy="4265296"/>
          </a:xfrm>
          <a:prstGeom prst="rect">
            <a:avLst/>
          </a:prstGeom>
        </p:spPr>
        <p:txBody>
          <a:bodyPr lIns="0" tIns="0" rIns="0" bIns="0" rtlCol="0" anchor="t">
            <a:spAutoFit/>
          </a:bodyPr>
          <a:lstStyle/>
          <a:p>
            <a:pPr marL="388618" lvl="1" indent="-194309" algn="just">
              <a:lnSpc>
                <a:spcPts val="3149"/>
              </a:lnSpc>
              <a:buFont typeface="Arial"/>
              <a:buChar char="•"/>
            </a:pPr>
            <a:r>
              <a:rPr lang="en-US" sz="1799" spc="16">
                <a:solidFill>
                  <a:srgbClr val="343434"/>
                </a:solidFill>
                <a:latin typeface="Open Sauce"/>
                <a:ea typeface="Open Sauce"/>
                <a:cs typeface="Open Sauce"/>
                <a:sym typeface="Open Sauce"/>
              </a:rPr>
              <a:t>L’exécution parallèle peut consommer beaucoup de mémoire, surtout si chaque processus crée une copie des données. Pour éviter cela: </a:t>
            </a:r>
          </a:p>
          <a:p>
            <a:pPr marL="777237" lvl="2" indent="-259079" algn="just">
              <a:lnSpc>
                <a:spcPts val="3149"/>
              </a:lnSpc>
              <a:buFont typeface="Arial"/>
              <a:buChar char="⚬"/>
            </a:pPr>
            <a:r>
              <a:rPr lang="en-US" sz="1799" spc="16">
                <a:solidFill>
                  <a:srgbClr val="343434"/>
                </a:solidFill>
                <a:latin typeface="Open Sauce"/>
                <a:ea typeface="Open Sauce"/>
                <a:cs typeface="Open Sauce"/>
                <a:sym typeface="Open Sauce"/>
              </a:rPr>
              <a:t>Utiliser des structures de données optimisées (data.table plutôt que data.frame).</a:t>
            </a:r>
          </a:p>
          <a:p>
            <a:pPr marL="777237" lvl="2" indent="-259079" algn="just">
              <a:lnSpc>
                <a:spcPts val="3149"/>
              </a:lnSpc>
              <a:buFont typeface="Arial"/>
              <a:buChar char="⚬"/>
            </a:pPr>
            <a:r>
              <a:rPr lang="en-US" sz="1799" spc="16">
                <a:solidFill>
                  <a:srgbClr val="343434"/>
                </a:solidFill>
                <a:latin typeface="Open Sauce"/>
                <a:ea typeface="Open Sauce"/>
                <a:cs typeface="Open Sauce"/>
                <a:sym typeface="Open Sauce"/>
              </a:rPr>
              <a:t>Éviter les copies inutiles en utilisant des références lorsque possible.</a:t>
            </a:r>
          </a:p>
          <a:p>
            <a:pPr marL="777237" lvl="2" indent="-259079" algn="just">
              <a:lnSpc>
                <a:spcPts val="3149"/>
              </a:lnSpc>
              <a:buFont typeface="Arial"/>
              <a:buChar char="⚬"/>
            </a:pPr>
            <a:r>
              <a:rPr lang="en-US" sz="1799" spc="16">
                <a:solidFill>
                  <a:srgbClr val="343434"/>
                </a:solidFill>
                <a:latin typeface="Open Sauce"/>
                <a:ea typeface="Open Sauce"/>
                <a:cs typeface="Open Sauce"/>
                <a:sym typeface="Open Sauce"/>
              </a:rPr>
              <a:t>Fermer les processus inutilisés avec stopCluster().</a:t>
            </a:r>
          </a:p>
        </p:txBody>
      </p:sp>
      <p:sp>
        <p:nvSpPr>
          <p:cNvPr id="28" name="TextBox 28"/>
          <p:cNvSpPr txBox="1"/>
          <p:nvPr/>
        </p:nvSpPr>
        <p:spPr>
          <a:xfrm>
            <a:off x="6649997" y="5173563"/>
            <a:ext cx="5112460" cy="2312671"/>
          </a:xfrm>
          <a:prstGeom prst="rect">
            <a:avLst/>
          </a:prstGeom>
        </p:spPr>
        <p:txBody>
          <a:bodyPr lIns="0" tIns="0" rIns="0" bIns="0" rtlCol="0" anchor="t">
            <a:spAutoFit/>
          </a:bodyPr>
          <a:lstStyle/>
          <a:p>
            <a:pPr marL="388618" lvl="1" indent="-194309" algn="just">
              <a:lnSpc>
                <a:spcPts val="3149"/>
              </a:lnSpc>
              <a:buFont typeface="Arial"/>
              <a:buChar char="•"/>
            </a:pPr>
            <a:r>
              <a:rPr lang="en-US" sz="1799" spc="16">
                <a:solidFill>
                  <a:srgbClr val="343434"/>
                </a:solidFill>
                <a:latin typeface="Open Sauce"/>
                <a:ea typeface="Open Sauce"/>
                <a:cs typeface="Open Sauce"/>
                <a:sym typeface="Open Sauce"/>
              </a:rPr>
              <a:t>L’envoi et la réception des données entre les processus peuvent ralentir le calcul parallèle. Pour optimiser :</a:t>
            </a:r>
          </a:p>
          <a:p>
            <a:pPr marL="777237" lvl="2" indent="-259079" algn="just">
              <a:lnSpc>
                <a:spcPts val="3149"/>
              </a:lnSpc>
              <a:buFont typeface="Arial"/>
              <a:buChar char="⚬"/>
            </a:pPr>
            <a:r>
              <a:rPr lang="en-US" sz="1799" spc="16">
                <a:solidFill>
                  <a:srgbClr val="343434"/>
                </a:solidFill>
                <a:latin typeface="Open Sauce"/>
                <a:ea typeface="Open Sauce"/>
                <a:cs typeface="Open Sauce"/>
                <a:sym typeface="Open Sauce"/>
              </a:rPr>
              <a:t>Privilégier les calculs indépendants qui nécessitent peu de communication.</a:t>
            </a:r>
          </a:p>
        </p:txBody>
      </p:sp>
      <p:sp>
        <p:nvSpPr>
          <p:cNvPr id="29" name="TextBox 29"/>
          <p:cNvSpPr txBox="1"/>
          <p:nvPr/>
        </p:nvSpPr>
        <p:spPr>
          <a:xfrm>
            <a:off x="12476585" y="4634192"/>
            <a:ext cx="4307930" cy="3874771"/>
          </a:xfrm>
          <a:prstGeom prst="rect">
            <a:avLst/>
          </a:prstGeom>
        </p:spPr>
        <p:txBody>
          <a:bodyPr lIns="0" tIns="0" rIns="0" bIns="0" rtlCol="0" anchor="t">
            <a:spAutoFit/>
          </a:bodyPr>
          <a:lstStyle/>
          <a:p>
            <a:pPr marL="388618" lvl="1" indent="-194309" algn="just">
              <a:lnSpc>
                <a:spcPts val="3149"/>
              </a:lnSpc>
              <a:buFont typeface="Arial"/>
              <a:buChar char="•"/>
            </a:pPr>
            <a:r>
              <a:rPr lang="en-US" sz="1799" spc="16">
                <a:solidFill>
                  <a:srgbClr val="343434"/>
                </a:solidFill>
                <a:latin typeface="Open Sauce"/>
                <a:ea typeface="Open Sauce"/>
                <a:cs typeface="Open Sauce"/>
                <a:sym typeface="Open Sauce"/>
              </a:rPr>
              <a:t>Dans un environnement distribué, il faut sécuriser les échanges de données pour éviter les pertes ou les corruptions. Pour cela :</a:t>
            </a:r>
          </a:p>
          <a:p>
            <a:pPr marL="777237" lvl="2" indent="-259079" algn="just">
              <a:lnSpc>
                <a:spcPts val="3149"/>
              </a:lnSpc>
              <a:buFont typeface="Arial"/>
              <a:buChar char="⚬"/>
            </a:pPr>
            <a:r>
              <a:rPr lang="en-US" sz="1799" spc="16">
                <a:solidFill>
                  <a:srgbClr val="343434"/>
                </a:solidFill>
                <a:latin typeface="Open Sauce"/>
                <a:ea typeface="Open Sauce"/>
                <a:cs typeface="Open Sauce"/>
                <a:sym typeface="Open Sauce"/>
              </a:rPr>
              <a:t>Utiliser des protocoles sécurisés comme SSH pour les connexions réseau.</a:t>
            </a:r>
          </a:p>
          <a:p>
            <a:pPr marL="777237" lvl="2" indent="-259079" algn="just">
              <a:lnSpc>
                <a:spcPts val="3149"/>
              </a:lnSpc>
              <a:buFont typeface="Arial"/>
              <a:buChar char="⚬"/>
            </a:pPr>
            <a:r>
              <a:rPr lang="en-US" sz="1799" spc="16">
                <a:solidFill>
                  <a:srgbClr val="343434"/>
                </a:solidFill>
                <a:latin typeface="Open Sauce"/>
                <a:ea typeface="Open Sauce"/>
                <a:cs typeface="Open Sauce"/>
                <a:sym typeface="Open Sauce"/>
              </a:rPr>
              <a:t>Sauvegarder régulièrement les résultats intermédiaires.</a:t>
            </a:r>
          </a:p>
          <a:p>
            <a:pPr algn="just">
              <a:lnSpc>
                <a:spcPts val="3149"/>
              </a:lnSpc>
            </a:pPr>
            <a:endParaRPr lang="en-US" sz="1799" spc="16">
              <a:solidFill>
                <a:srgbClr val="343434"/>
              </a:solidFill>
              <a:latin typeface="Open Sauce"/>
              <a:ea typeface="Open Sauce"/>
              <a:cs typeface="Open Sauce"/>
              <a:sym typeface="Open Sauce"/>
            </a:endParaRPr>
          </a:p>
        </p:txBody>
      </p:sp>
      <p:sp>
        <p:nvSpPr>
          <p:cNvPr id="30" name="TextBox 30"/>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grpSp>
        <p:nvGrpSpPr>
          <p:cNvPr id="31" name="Group 31"/>
          <p:cNvGrpSpPr/>
          <p:nvPr/>
        </p:nvGrpSpPr>
        <p:grpSpPr>
          <a:xfrm>
            <a:off x="5732049" y="2181157"/>
            <a:ext cx="7698037" cy="980151"/>
            <a:chOff x="0" y="0"/>
            <a:chExt cx="10264049" cy="1306868"/>
          </a:xfrm>
        </p:grpSpPr>
        <p:grpSp>
          <p:nvGrpSpPr>
            <p:cNvPr id="32" name="Group 32"/>
            <p:cNvGrpSpPr/>
            <p:nvPr/>
          </p:nvGrpSpPr>
          <p:grpSpPr>
            <a:xfrm>
              <a:off x="1449654" y="0"/>
              <a:ext cx="7364742" cy="703033"/>
              <a:chOff x="0" y="0"/>
              <a:chExt cx="7698757" cy="734918"/>
            </a:xfrm>
          </p:grpSpPr>
          <p:sp>
            <p:nvSpPr>
              <p:cNvPr id="33" name="Freeform 33"/>
              <p:cNvSpPr/>
              <p:nvPr/>
            </p:nvSpPr>
            <p:spPr>
              <a:xfrm>
                <a:off x="0" y="0"/>
                <a:ext cx="7698757" cy="734918"/>
              </a:xfrm>
              <a:custGeom>
                <a:avLst/>
                <a:gdLst/>
                <a:ahLst/>
                <a:cxnLst/>
                <a:rect l="l" t="t" r="r" b="b"/>
                <a:pathLst>
                  <a:path w="7698757" h="734918">
                    <a:moveTo>
                      <a:pt x="0" y="0"/>
                    </a:moveTo>
                    <a:lnTo>
                      <a:pt x="7698757" y="0"/>
                    </a:lnTo>
                    <a:lnTo>
                      <a:pt x="7698757" y="734918"/>
                    </a:lnTo>
                    <a:lnTo>
                      <a:pt x="0" y="734918"/>
                    </a:lnTo>
                    <a:close/>
                  </a:path>
                </a:pathLst>
              </a:custGeom>
              <a:solidFill>
                <a:srgbClr val="DFC6B0"/>
              </a:solidFill>
              <a:ln cap="sq">
                <a:noFill/>
                <a:prstDash val="solid"/>
                <a:miter/>
              </a:ln>
            </p:spPr>
          </p:sp>
          <p:sp>
            <p:nvSpPr>
              <p:cNvPr id="34" name="TextBox 34"/>
              <p:cNvSpPr txBox="1"/>
              <p:nvPr/>
            </p:nvSpPr>
            <p:spPr>
              <a:xfrm>
                <a:off x="0" y="-76200"/>
                <a:ext cx="7698757" cy="811118"/>
              </a:xfrm>
              <a:prstGeom prst="rect">
                <a:avLst/>
              </a:prstGeom>
            </p:spPr>
            <p:txBody>
              <a:bodyPr lIns="50800" tIns="50800" rIns="50800" bIns="50800" rtlCol="0" anchor="ctr"/>
              <a:lstStyle/>
              <a:p>
                <a:pPr algn="ctr">
                  <a:lnSpc>
                    <a:spcPts val="3610"/>
                  </a:lnSpc>
                </a:pPr>
                <a:endParaRPr/>
              </a:p>
            </p:txBody>
          </p:sp>
        </p:grpSp>
        <p:sp>
          <p:nvSpPr>
            <p:cNvPr id="35" name="TextBox 35"/>
            <p:cNvSpPr txBox="1"/>
            <p:nvPr/>
          </p:nvSpPr>
          <p:spPr>
            <a:xfrm>
              <a:off x="0" y="-62726"/>
              <a:ext cx="10264049" cy="1369595"/>
            </a:xfrm>
            <a:prstGeom prst="rect">
              <a:avLst/>
            </a:prstGeom>
          </p:spPr>
          <p:txBody>
            <a:bodyPr lIns="0" tIns="0" rIns="0" bIns="0" rtlCol="0" anchor="t">
              <a:spAutoFit/>
            </a:bodyPr>
            <a:lstStyle/>
            <a:p>
              <a:pPr algn="ctr">
                <a:lnSpc>
                  <a:spcPts val="8351"/>
                </a:lnSpc>
                <a:spcBef>
                  <a:spcPct val="0"/>
                </a:spcBef>
              </a:pPr>
              <a:r>
                <a:rPr lang="en-US" sz="5965" spc="530">
                  <a:solidFill>
                    <a:srgbClr val="000000"/>
                  </a:solidFill>
                  <a:latin typeface="Yanone Kaffeesatz"/>
                  <a:ea typeface="Yanone Kaffeesatz"/>
                  <a:cs typeface="Yanone Kaffeesatz"/>
                  <a:sym typeface="Yanone Kaffeesatz"/>
                </a:rPr>
                <a:t>Problèmes courants</a:t>
              </a:r>
            </a:p>
          </p:txBody>
        </p:sp>
      </p:grpSp>
      <p:grpSp>
        <p:nvGrpSpPr>
          <p:cNvPr id="36" name="Group 36"/>
          <p:cNvGrpSpPr/>
          <p:nvPr/>
        </p:nvGrpSpPr>
        <p:grpSpPr>
          <a:xfrm>
            <a:off x="17707497" y="9745863"/>
            <a:ext cx="580503" cy="541137"/>
            <a:chOff x="0" y="0"/>
            <a:chExt cx="290975" cy="271243"/>
          </a:xfrm>
        </p:grpSpPr>
        <p:sp>
          <p:nvSpPr>
            <p:cNvPr id="37" name="Freeform 37"/>
            <p:cNvSpPr/>
            <p:nvPr/>
          </p:nvSpPr>
          <p:spPr>
            <a:xfrm>
              <a:off x="0" y="0"/>
              <a:ext cx="290975" cy="271243"/>
            </a:xfrm>
            <a:custGeom>
              <a:avLst/>
              <a:gdLst/>
              <a:ahLst/>
              <a:cxnLst/>
              <a:rect l="l" t="t" r="r" b="b"/>
              <a:pathLst>
                <a:path w="290975" h="271243">
                  <a:moveTo>
                    <a:pt x="0" y="0"/>
                  </a:moveTo>
                  <a:lnTo>
                    <a:pt x="290975" y="0"/>
                  </a:lnTo>
                  <a:lnTo>
                    <a:pt x="290975" y="271243"/>
                  </a:lnTo>
                  <a:lnTo>
                    <a:pt x="0" y="271243"/>
                  </a:lnTo>
                  <a:close/>
                </a:path>
              </a:pathLst>
            </a:custGeom>
            <a:solidFill>
              <a:srgbClr val="CBAC91"/>
            </a:solidFill>
            <a:ln cap="sq">
              <a:noFill/>
              <a:prstDash val="solid"/>
              <a:miter/>
            </a:ln>
          </p:spPr>
        </p:sp>
        <p:sp>
          <p:nvSpPr>
            <p:cNvPr id="38" name="TextBox 38"/>
            <p:cNvSpPr txBox="1"/>
            <p:nvPr/>
          </p:nvSpPr>
          <p:spPr>
            <a:xfrm>
              <a:off x="0" y="-76200"/>
              <a:ext cx="290975" cy="347443"/>
            </a:xfrm>
            <a:prstGeom prst="rect">
              <a:avLst/>
            </a:prstGeom>
          </p:spPr>
          <p:txBody>
            <a:bodyPr lIns="50800" tIns="50800" rIns="50800" bIns="50800" rtlCol="0" anchor="ctr"/>
            <a:lstStyle/>
            <a:p>
              <a:pPr algn="ctr">
                <a:lnSpc>
                  <a:spcPts val="3610"/>
                </a:lnSpc>
              </a:pPr>
              <a:endParaRPr/>
            </a:p>
          </p:txBody>
        </p:sp>
      </p:grpSp>
      <p:sp>
        <p:nvSpPr>
          <p:cNvPr id="39" name="TextBox 39"/>
          <p:cNvSpPr txBox="1"/>
          <p:nvPr/>
        </p:nvSpPr>
        <p:spPr>
          <a:xfrm>
            <a:off x="17707497" y="9826722"/>
            <a:ext cx="531659"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sp>
        <p:nvSpPr>
          <p:cNvPr id="5" name="TextBox 5"/>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grpSp>
        <p:nvGrpSpPr>
          <p:cNvPr id="6" name="Group 6"/>
          <p:cNvGrpSpPr/>
          <p:nvPr/>
        </p:nvGrpSpPr>
        <p:grpSpPr>
          <a:xfrm>
            <a:off x="5732049" y="2181157"/>
            <a:ext cx="7698037" cy="980151"/>
            <a:chOff x="0" y="0"/>
            <a:chExt cx="10264049" cy="1306868"/>
          </a:xfrm>
        </p:grpSpPr>
        <p:grpSp>
          <p:nvGrpSpPr>
            <p:cNvPr id="7" name="Group 7"/>
            <p:cNvGrpSpPr/>
            <p:nvPr/>
          </p:nvGrpSpPr>
          <p:grpSpPr>
            <a:xfrm>
              <a:off x="1449654" y="0"/>
              <a:ext cx="7364742" cy="703033"/>
              <a:chOff x="0" y="0"/>
              <a:chExt cx="7698757" cy="734918"/>
            </a:xfrm>
          </p:grpSpPr>
          <p:sp>
            <p:nvSpPr>
              <p:cNvPr id="8" name="Freeform 8"/>
              <p:cNvSpPr/>
              <p:nvPr/>
            </p:nvSpPr>
            <p:spPr>
              <a:xfrm>
                <a:off x="0" y="0"/>
                <a:ext cx="7698757" cy="734918"/>
              </a:xfrm>
              <a:custGeom>
                <a:avLst/>
                <a:gdLst/>
                <a:ahLst/>
                <a:cxnLst/>
                <a:rect l="l" t="t" r="r" b="b"/>
                <a:pathLst>
                  <a:path w="7698757" h="734918">
                    <a:moveTo>
                      <a:pt x="0" y="0"/>
                    </a:moveTo>
                    <a:lnTo>
                      <a:pt x="7698757" y="0"/>
                    </a:lnTo>
                    <a:lnTo>
                      <a:pt x="7698757" y="734918"/>
                    </a:lnTo>
                    <a:lnTo>
                      <a:pt x="0" y="734918"/>
                    </a:lnTo>
                    <a:close/>
                  </a:path>
                </a:pathLst>
              </a:custGeom>
              <a:solidFill>
                <a:srgbClr val="DFC6B0"/>
              </a:solidFill>
              <a:ln cap="sq">
                <a:noFill/>
                <a:prstDash val="solid"/>
                <a:miter/>
              </a:ln>
            </p:spPr>
          </p:sp>
          <p:sp>
            <p:nvSpPr>
              <p:cNvPr id="9" name="TextBox 9"/>
              <p:cNvSpPr txBox="1"/>
              <p:nvPr/>
            </p:nvSpPr>
            <p:spPr>
              <a:xfrm>
                <a:off x="0" y="-76200"/>
                <a:ext cx="7698757" cy="811118"/>
              </a:xfrm>
              <a:prstGeom prst="rect">
                <a:avLst/>
              </a:prstGeom>
            </p:spPr>
            <p:txBody>
              <a:bodyPr lIns="50800" tIns="50800" rIns="50800" bIns="50800" rtlCol="0" anchor="ctr"/>
              <a:lstStyle/>
              <a:p>
                <a:pPr algn="ctr">
                  <a:lnSpc>
                    <a:spcPts val="3610"/>
                  </a:lnSpc>
                </a:pPr>
                <a:endParaRPr/>
              </a:p>
            </p:txBody>
          </p:sp>
        </p:grpSp>
        <p:sp>
          <p:nvSpPr>
            <p:cNvPr id="10" name="TextBox 10"/>
            <p:cNvSpPr txBox="1"/>
            <p:nvPr/>
          </p:nvSpPr>
          <p:spPr>
            <a:xfrm>
              <a:off x="0" y="-62726"/>
              <a:ext cx="10264049" cy="1369595"/>
            </a:xfrm>
            <a:prstGeom prst="rect">
              <a:avLst/>
            </a:prstGeom>
          </p:spPr>
          <p:txBody>
            <a:bodyPr lIns="0" tIns="0" rIns="0" bIns="0" rtlCol="0" anchor="t">
              <a:spAutoFit/>
            </a:bodyPr>
            <a:lstStyle/>
            <a:p>
              <a:pPr algn="ctr">
                <a:lnSpc>
                  <a:spcPts val="8351"/>
                </a:lnSpc>
                <a:spcBef>
                  <a:spcPct val="0"/>
                </a:spcBef>
              </a:pPr>
              <a:r>
                <a:rPr lang="en-US" sz="5965" spc="530">
                  <a:solidFill>
                    <a:srgbClr val="000000"/>
                  </a:solidFill>
                  <a:latin typeface="Yanone Kaffeesatz"/>
                  <a:ea typeface="Yanone Kaffeesatz"/>
                  <a:cs typeface="Yanone Kaffeesatz"/>
                  <a:sym typeface="Yanone Kaffeesatz"/>
                </a:rPr>
                <a:t>Bonnes pratiques</a:t>
              </a:r>
            </a:p>
          </p:txBody>
        </p:sp>
      </p:grpSp>
      <p:grpSp>
        <p:nvGrpSpPr>
          <p:cNvPr id="11" name="Group 11"/>
          <p:cNvGrpSpPr/>
          <p:nvPr/>
        </p:nvGrpSpPr>
        <p:grpSpPr>
          <a:xfrm>
            <a:off x="1057752" y="4818081"/>
            <a:ext cx="7858018" cy="2000251"/>
            <a:chOff x="0" y="0"/>
            <a:chExt cx="2069601" cy="526815"/>
          </a:xfrm>
        </p:grpSpPr>
        <p:sp>
          <p:nvSpPr>
            <p:cNvPr id="12" name="Freeform 12"/>
            <p:cNvSpPr/>
            <p:nvPr/>
          </p:nvSpPr>
          <p:spPr>
            <a:xfrm>
              <a:off x="0" y="0"/>
              <a:ext cx="2069601" cy="526815"/>
            </a:xfrm>
            <a:custGeom>
              <a:avLst/>
              <a:gdLst/>
              <a:ahLst/>
              <a:cxnLst/>
              <a:rect l="l" t="t" r="r" b="b"/>
              <a:pathLst>
                <a:path w="2069601" h="526815">
                  <a:moveTo>
                    <a:pt x="0" y="0"/>
                  </a:moveTo>
                  <a:lnTo>
                    <a:pt x="2069601" y="0"/>
                  </a:lnTo>
                  <a:lnTo>
                    <a:pt x="2069601" y="526815"/>
                  </a:lnTo>
                  <a:lnTo>
                    <a:pt x="0" y="526815"/>
                  </a:lnTo>
                  <a:close/>
                </a:path>
              </a:pathLst>
            </a:custGeom>
            <a:solidFill>
              <a:srgbClr val="F6EEE7"/>
            </a:solidFill>
          </p:spPr>
        </p:sp>
        <p:sp>
          <p:nvSpPr>
            <p:cNvPr id="13" name="TextBox 13"/>
            <p:cNvSpPr txBox="1"/>
            <p:nvPr/>
          </p:nvSpPr>
          <p:spPr>
            <a:xfrm>
              <a:off x="0" y="-76200"/>
              <a:ext cx="2069601" cy="603015"/>
            </a:xfrm>
            <a:prstGeom prst="rect">
              <a:avLst/>
            </a:prstGeom>
          </p:spPr>
          <p:txBody>
            <a:bodyPr lIns="50800" tIns="50800" rIns="50800" bIns="50800" rtlCol="0" anchor="ctr"/>
            <a:lstStyle/>
            <a:p>
              <a:pPr algn="ctr">
                <a:lnSpc>
                  <a:spcPts val="3750"/>
                </a:lnSpc>
              </a:pPr>
              <a:endParaRPr/>
            </a:p>
          </p:txBody>
        </p:sp>
      </p:grpSp>
      <p:grpSp>
        <p:nvGrpSpPr>
          <p:cNvPr id="14" name="Group 14"/>
          <p:cNvGrpSpPr/>
          <p:nvPr/>
        </p:nvGrpSpPr>
        <p:grpSpPr>
          <a:xfrm>
            <a:off x="1028700" y="3835567"/>
            <a:ext cx="1262058" cy="665996"/>
            <a:chOff x="0" y="0"/>
            <a:chExt cx="526185" cy="277671"/>
          </a:xfrm>
        </p:grpSpPr>
        <p:sp>
          <p:nvSpPr>
            <p:cNvPr id="15" name="Freeform 15"/>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16" name="TextBox 16"/>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17" name="Group 17"/>
          <p:cNvGrpSpPr/>
          <p:nvPr/>
        </p:nvGrpSpPr>
        <p:grpSpPr>
          <a:xfrm>
            <a:off x="1324767" y="3611991"/>
            <a:ext cx="669924" cy="592191"/>
            <a:chOff x="0" y="0"/>
            <a:chExt cx="279308" cy="246900"/>
          </a:xfrm>
        </p:grpSpPr>
        <p:sp>
          <p:nvSpPr>
            <p:cNvPr id="18" name="Freeform 18"/>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19" name="TextBox 19"/>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20" name="Freeform 20"/>
          <p:cNvSpPr/>
          <p:nvPr/>
        </p:nvSpPr>
        <p:spPr>
          <a:xfrm>
            <a:off x="1488088" y="3748069"/>
            <a:ext cx="343283" cy="330800"/>
          </a:xfrm>
          <a:custGeom>
            <a:avLst/>
            <a:gdLst/>
            <a:ahLst/>
            <a:cxnLst/>
            <a:rect l="l" t="t" r="r" b="b"/>
            <a:pathLst>
              <a:path w="343283" h="330800">
                <a:moveTo>
                  <a:pt x="0" y="0"/>
                </a:moveTo>
                <a:lnTo>
                  <a:pt x="343282" y="0"/>
                </a:lnTo>
                <a:lnTo>
                  <a:pt x="343282" y="330799"/>
                </a:lnTo>
                <a:lnTo>
                  <a:pt x="0" y="33079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1" name="TextBox 21"/>
          <p:cNvSpPr txBox="1"/>
          <p:nvPr/>
        </p:nvSpPr>
        <p:spPr>
          <a:xfrm>
            <a:off x="2290758" y="3814324"/>
            <a:ext cx="6924307" cy="651332"/>
          </a:xfrm>
          <a:prstGeom prst="rect">
            <a:avLst/>
          </a:prstGeom>
        </p:spPr>
        <p:txBody>
          <a:bodyPr lIns="0" tIns="0" rIns="0" bIns="0" rtlCol="0" anchor="t">
            <a:spAutoFit/>
          </a:bodyPr>
          <a:lstStyle/>
          <a:p>
            <a:pPr algn="ctr">
              <a:lnSpc>
                <a:spcPts val="4910"/>
              </a:lnSpc>
            </a:pPr>
            <a:r>
              <a:rPr lang="en-US" sz="3928" spc="192">
                <a:solidFill>
                  <a:srgbClr val="000000"/>
                </a:solidFill>
                <a:latin typeface="Yanone Kaffeesatz"/>
                <a:ea typeface="Yanone Kaffeesatz"/>
                <a:cs typeface="Yanone Kaffeesatz"/>
                <a:sym typeface="Yanone Kaffeesatz"/>
              </a:rPr>
              <a:t>Ne pas paralléliser des tâches légères</a:t>
            </a:r>
          </a:p>
        </p:txBody>
      </p:sp>
      <p:sp>
        <p:nvSpPr>
          <p:cNvPr id="22" name="TextBox 22"/>
          <p:cNvSpPr txBox="1"/>
          <p:nvPr/>
        </p:nvSpPr>
        <p:spPr>
          <a:xfrm>
            <a:off x="1137539" y="4963526"/>
            <a:ext cx="8157313" cy="1971041"/>
          </a:xfrm>
          <a:prstGeom prst="rect">
            <a:avLst/>
          </a:prstGeom>
        </p:spPr>
        <p:txBody>
          <a:bodyPr lIns="0" tIns="0" rIns="0" bIns="0" rtlCol="0" anchor="t">
            <a:spAutoFit/>
          </a:bodyPr>
          <a:lstStyle/>
          <a:p>
            <a:pPr algn="just">
              <a:lnSpc>
                <a:spcPts val="3979"/>
              </a:lnSpc>
            </a:pPr>
            <a:r>
              <a:rPr lang="en-US" sz="1999" spc="17">
                <a:solidFill>
                  <a:srgbClr val="343434"/>
                </a:solidFill>
                <a:latin typeface="Open Sauce"/>
                <a:ea typeface="Open Sauce"/>
                <a:cs typeface="Open Sauce"/>
                <a:sym typeface="Open Sauce"/>
              </a:rPr>
              <a:t>Si une tâche s’exécute très rapidement en mode séquentiel, la surcharge liée à la gestion des processus parallèles peut rendre l’exécution plus lente que prévue. Toujours comparer le temps d’exécution avant et après la parallélisation.</a:t>
            </a:r>
          </a:p>
        </p:txBody>
      </p:sp>
      <p:grpSp>
        <p:nvGrpSpPr>
          <p:cNvPr id="23" name="Group 23"/>
          <p:cNvGrpSpPr/>
          <p:nvPr/>
        </p:nvGrpSpPr>
        <p:grpSpPr>
          <a:xfrm>
            <a:off x="9918982" y="4818081"/>
            <a:ext cx="7858018" cy="2000251"/>
            <a:chOff x="0" y="0"/>
            <a:chExt cx="2069601" cy="526815"/>
          </a:xfrm>
        </p:grpSpPr>
        <p:sp>
          <p:nvSpPr>
            <p:cNvPr id="24" name="Freeform 24"/>
            <p:cNvSpPr/>
            <p:nvPr/>
          </p:nvSpPr>
          <p:spPr>
            <a:xfrm>
              <a:off x="0" y="0"/>
              <a:ext cx="2069601" cy="526815"/>
            </a:xfrm>
            <a:custGeom>
              <a:avLst/>
              <a:gdLst/>
              <a:ahLst/>
              <a:cxnLst/>
              <a:rect l="l" t="t" r="r" b="b"/>
              <a:pathLst>
                <a:path w="2069601" h="526815">
                  <a:moveTo>
                    <a:pt x="0" y="0"/>
                  </a:moveTo>
                  <a:lnTo>
                    <a:pt x="2069601" y="0"/>
                  </a:lnTo>
                  <a:lnTo>
                    <a:pt x="2069601" y="526815"/>
                  </a:lnTo>
                  <a:lnTo>
                    <a:pt x="0" y="526815"/>
                  </a:lnTo>
                  <a:close/>
                </a:path>
              </a:pathLst>
            </a:custGeom>
            <a:solidFill>
              <a:srgbClr val="F6EEE7"/>
            </a:solidFill>
          </p:spPr>
        </p:sp>
        <p:sp>
          <p:nvSpPr>
            <p:cNvPr id="25" name="TextBox 25"/>
            <p:cNvSpPr txBox="1"/>
            <p:nvPr/>
          </p:nvSpPr>
          <p:spPr>
            <a:xfrm>
              <a:off x="0" y="-76200"/>
              <a:ext cx="2069601" cy="603015"/>
            </a:xfrm>
            <a:prstGeom prst="rect">
              <a:avLst/>
            </a:prstGeom>
          </p:spPr>
          <p:txBody>
            <a:bodyPr lIns="50800" tIns="50800" rIns="50800" bIns="50800" rtlCol="0" anchor="ctr"/>
            <a:lstStyle/>
            <a:p>
              <a:pPr algn="ctr">
                <a:lnSpc>
                  <a:spcPts val="3750"/>
                </a:lnSpc>
              </a:pPr>
              <a:endParaRPr/>
            </a:p>
          </p:txBody>
        </p:sp>
      </p:grpSp>
      <p:grpSp>
        <p:nvGrpSpPr>
          <p:cNvPr id="26" name="Group 26"/>
          <p:cNvGrpSpPr/>
          <p:nvPr/>
        </p:nvGrpSpPr>
        <p:grpSpPr>
          <a:xfrm>
            <a:off x="9889931" y="3835567"/>
            <a:ext cx="1262058" cy="665996"/>
            <a:chOff x="0" y="0"/>
            <a:chExt cx="526185" cy="277671"/>
          </a:xfrm>
        </p:grpSpPr>
        <p:sp>
          <p:nvSpPr>
            <p:cNvPr id="27" name="Freeform 27"/>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28" name="TextBox 28"/>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29" name="Group 29"/>
          <p:cNvGrpSpPr/>
          <p:nvPr/>
        </p:nvGrpSpPr>
        <p:grpSpPr>
          <a:xfrm>
            <a:off x="10185998" y="3611991"/>
            <a:ext cx="669924" cy="592191"/>
            <a:chOff x="0" y="0"/>
            <a:chExt cx="279308" cy="246900"/>
          </a:xfrm>
        </p:grpSpPr>
        <p:sp>
          <p:nvSpPr>
            <p:cNvPr id="30" name="Freeform 30"/>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31" name="TextBox 31"/>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32" name="Freeform 32"/>
          <p:cNvSpPr/>
          <p:nvPr/>
        </p:nvSpPr>
        <p:spPr>
          <a:xfrm>
            <a:off x="10349318" y="3748069"/>
            <a:ext cx="343283" cy="330800"/>
          </a:xfrm>
          <a:custGeom>
            <a:avLst/>
            <a:gdLst/>
            <a:ahLst/>
            <a:cxnLst/>
            <a:rect l="l" t="t" r="r" b="b"/>
            <a:pathLst>
              <a:path w="343283" h="330800">
                <a:moveTo>
                  <a:pt x="0" y="0"/>
                </a:moveTo>
                <a:lnTo>
                  <a:pt x="343283" y="0"/>
                </a:lnTo>
                <a:lnTo>
                  <a:pt x="343283" y="330799"/>
                </a:lnTo>
                <a:lnTo>
                  <a:pt x="0" y="33079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3" name="TextBox 33"/>
          <p:cNvSpPr txBox="1"/>
          <p:nvPr/>
        </p:nvSpPr>
        <p:spPr>
          <a:xfrm>
            <a:off x="11151196" y="3561912"/>
            <a:ext cx="6924307" cy="1135737"/>
          </a:xfrm>
          <a:prstGeom prst="rect">
            <a:avLst/>
          </a:prstGeom>
        </p:spPr>
        <p:txBody>
          <a:bodyPr lIns="0" tIns="0" rIns="0" bIns="0" rtlCol="0" anchor="t">
            <a:spAutoFit/>
          </a:bodyPr>
          <a:lstStyle/>
          <a:p>
            <a:pPr algn="ctr">
              <a:lnSpc>
                <a:spcPts val="4320"/>
              </a:lnSpc>
            </a:pPr>
            <a:r>
              <a:rPr lang="en-US" sz="3928" spc="192">
                <a:solidFill>
                  <a:srgbClr val="000000"/>
                </a:solidFill>
                <a:latin typeface="Yanone Kaffeesatz"/>
                <a:ea typeface="Yanone Kaffeesatz"/>
                <a:cs typeface="Yanone Kaffeesatz"/>
                <a:sym typeface="Yanone Kaffeesatz"/>
              </a:rPr>
              <a:t>Bon équilibre entre nombre de cœurs et taille des tâches</a:t>
            </a:r>
          </a:p>
        </p:txBody>
      </p:sp>
      <p:sp>
        <p:nvSpPr>
          <p:cNvPr id="34" name="TextBox 34"/>
          <p:cNvSpPr txBox="1"/>
          <p:nvPr/>
        </p:nvSpPr>
        <p:spPr>
          <a:xfrm>
            <a:off x="9918982" y="4711113"/>
            <a:ext cx="8157313" cy="2475866"/>
          </a:xfrm>
          <a:prstGeom prst="rect">
            <a:avLst/>
          </a:prstGeom>
        </p:spPr>
        <p:txBody>
          <a:bodyPr lIns="0" tIns="0" rIns="0" bIns="0" rtlCol="0" anchor="t">
            <a:spAutoFit/>
          </a:bodyPr>
          <a:lstStyle/>
          <a:p>
            <a:pPr marL="431797" lvl="1" indent="-215899" algn="just">
              <a:lnSpc>
                <a:spcPts val="3979"/>
              </a:lnSpc>
              <a:buFont typeface="Arial"/>
              <a:buChar char="•"/>
            </a:pPr>
            <a:r>
              <a:rPr lang="en-US" sz="1999" spc="17">
                <a:solidFill>
                  <a:srgbClr val="343434"/>
                </a:solidFill>
                <a:latin typeface="Open Sauce"/>
                <a:ea typeface="Open Sauce"/>
                <a:cs typeface="Open Sauce"/>
                <a:sym typeface="Open Sauce"/>
              </a:rPr>
              <a:t>Si le nombre de cœurs est trop élevé pour une petite tâche, les performances peuvent être réduites par la surcharge de gestion des processus.</a:t>
            </a:r>
          </a:p>
          <a:p>
            <a:pPr marL="431797" lvl="1" indent="-215899" algn="just">
              <a:lnSpc>
                <a:spcPts val="3979"/>
              </a:lnSpc>
              <a:buFont typeface="Arial"/>
              <a:buChar char="•"/>
            </a:pPr>
            <a:r>
              <a:rPr lang="en-US" sz="1999" spc="17">
                <a:solidFill>
                  <a:srgbClr val="343434"/>
                </a:solidFill>
                <a:latin typeface="Open Sauce"/>
                <a:ea typeface="Open Sauce"/>
                <a:cs typeface="Open Sauce"/>
                <a:sym typeface="Open Sauce"/>
              </a:rPr>
              <a:t>Prendre donc en compte la valeur de l’efficacité pour un choix optimal.</a:t>
            </a:r>
          </a:p>
        </p:txBody>
      </p:sp>
      <p:grpSp>
        <p:nvGrpSpPr>
          <p:cNvPr id="35" name="Group 35"/>
          <p:cNvGrpSpPr/>
          <p:nvPr/>
        </p:nvGrpSpPr>
        <p:grpSpPr>
          <a:xfrm>
            <a:off x="4822587" y="7686780"/>
            <a:ext cx="1262058" cy="665996"/>
            <a:chOff x="0" y="0"/>
            <a:chExt cx="526185" cy="277671"/>
          </a:xfrm>
        </p:grpSpPr>
        <p:sp>
          <p:nvSpPr>
            <p:cNvPr id="36" name="Freeform 36"/>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37" name="TextBox 37"/>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38" name="Group 38"/>
          <p:cNvGrpSpPr/>
          <p:nvPr/>
        </p:nvGrpSpPr>
        <p:grpSpPr>
          <a:xfrm>
            <a:off x="5118655" y="7463204"/>
            <a:ext cx="669924" cy="592191"/>
            <a:chOff x="0" y="0"/>
            <a:chExt cx="279308" cy="246900"/>
          </a:xfrm>
        </p:grpSpPr>
        <p:sp>
          <p:nvSpPr>
            <p:cNvPr id="39" name="Freeform 39"/>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40" name="TextBox 40"/>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41" name="Freeform 41"/>
          <p:cNvSpPr/>
          <p:nvPr/>
        </p:nvSpPr>
        <p:spPr>
          <a:xfrm>
            <a:off x="5281975" y="7599282"/>
            <a:ext cx="343283" cy="330800"/>
          </a:xfrm>
          <a:custGeom>
            <a:avLst/>
            <a:gdLst/>
            <a:ahLst/>
            <a:cxnLst/>
            <a:rect l="l" t="t" r="r" b="b"/>
            <a:pathLst>
              <a:path w="343283" h="330800">
                <a:moveTo>
                  <a:pt x="0" y="0"/>
                </a:moveTo>
                <a:lnTo>
                  <a:pt x="343283" y="0"/>
                </a:lnTo>
                <a:lnTo>
                  <a:pt x="343283" y="330799"/>
                </a:lnTo>
                <a:lnTo>
                  <a:pt x="0" y="33079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2" name="TextBox 42"/>
          <p:cNvSpPr txBox="1"/>
          <p:nvPr/>
        </p:nvSpPr>
        <p:spPr>
          <a:xfrm>
            <a:off x="6084646" y="7665537"/>
            <a:ext cx="6924307" cy="651332"/>
          </a:xfrm>
          <a:prstGeom prst="rect">
            <a:avLst/>
          </a:prstGeom>
        </p:spPr>
        <p:txBody>
          <a:bodyPr lIns="0" tIns="0" rIns="0" bIns="0" rtlCol="0" anchor="t">
            <a:spAutoFit/>
          </a:bodyPr>
          <a:lstStyle/>
          <a:p>
            <a:pPr algn="ctr">
              <a:lnSpc>
                <a:spcPts val="4910"/>
              </a:lnSpc>
            </a:pPr>
            <a:r>
              <a:rPr lang="en-US" sz="3928" spc="192">
                <a:solidFill>
                  <a:srgbClr val="000000"/>
                </a:solidFill>
                <a:latin typeface="Yanone Kaffeesatz"/>
                <a:ea typeface="Yanone Kaffeesatz"/>
                <a:cs typeface="Yanone Kaffeesatz"/>
                <a:sym typeface="Yanone Kaffeesatz"/>
              </a:rPr>
              <a:t>Bonne gestion de la mémoire et du CPU</a:t>
            </a:r>
          </a:p>
        </p:txBody>
      </p:sp>
      <p:sp>
        <p:nvSpPr>
          <p:cNvPr id="43" name="TextBox 43"/>
          <p:cNvSpPr txBox="1"/>
          <p:nvPr/>
        </p:nvSpPr>
        <p:spPr>
          <a:xfrm>
            <a:off x="3076856" y="8515398"/>
            <a:ext cx="12939887" cy="1574801"/>
          </a:xfrm>
          <a:prstGeom prst="rect">
            <a:avLst/>
          </a:prstGeom>
        </p:spPr>
        <p:txBody>
          <a:bodyPr lIns="0" tIns="0" rIns="0" bIns="0" rtlCol="0" anchor="t">
            <a:spAutoFit/>
          </a:bodyPr>
          <a:lstStyle/>
          <a:p>
            <a:pPr marL="431797" lvl="1" indent="-215899" algn="just">
              <a:lnSpc>
                <a:spcPts val="3199"/>
              </a:lnSpc>
              <a:buFont typeface="Arial"/>
              <a:buChar char="•"/>
            </a:pPr>
            <a:r>
              <a:rPr lang="en-US" sz="1999" spc="17">
                <a:solidFill>
                  <a:srgbClr val="343434"/>
                </a:solidFill>
                <a:latin typeface="Open Sauce"/>
                <a:ea typeface="Open Sauce"/>
                <a:cs typeface="Open Sauce"/>
                <a:sym typeface="Open Sauce"/>
              </a:rPr>
              <a:t>Éviter de stocker des objets volumineux en mémoire</a:t>
            </a:r>
          </a:p>
          <a:p>
            <a:pPr marL="431797" lvl="1" indent="-215899" algn="just">
              <a:lnSpc>
                <a:spcPts val="3199"/>
              </a:lnSpc>
              <a:buFont typeface="Arial"/>
              <a:buChar char="•"/>
            </a:pPr>
            <a:r>
              <a:rPr lang="en-US" sz="1999" spc="17">
                <a:solidFill>
                  <a:srgbClr val="343434"/>
                </a:solidFill>
                <a:latin typeface="Open Sauce"/>
                <a:ea typeface="Open Sauce"/>
                <a:cs typeface="Open Sauce"/>
                <a:sym typeface="Open Sauce"/>
              </a:rPr>
              <a:t>Utiliser future::plan(multisession) pour une gestion dynamique des ressources</a:t>
            </a:r>
          </a:p>
          <a:p>
            <a:pPr marL="431797" lvl="1" indent="-215899" algn="just">
              <a:lnSpc>
                <a:spcPts val="3199"/>
              </a:lnSpc>
              <a:buFont typeface="Arial"/>
              <a:buChar char="•"/>
            </a:pPr>
            <a:r>
              <a:rPr lang="en-US" sz="1999" spc="17">
                <a:solidFill>
                  <a:srgbClr val="343434"/>
                </a:solidFill>
                <a:latin typeface="Open Sauce"/>
                <a:ea typeface="Open Sauce"/>
                <a:cs typeface="Open Sauce"/>
                <a:sym typeface="Open Sauce"/>
              </a:rPr>
              <a:t>Surveiller l’utilisation du processeur avec htop (sur Linux) ou le Gestionnaire des tâches (sur Windows) permet d’éviter de trop charger la machine.</a:t>
            </a:r>
          </a:p>
        </p:txBody>
      </p:sp>
      <p:sp>
        <p:nvSpPr>
          <p:cNvPr id="44" name="TextBox 44"/>
          <p:cNvSpPr txBox="1"/>
          <p:nvPr/>
        </p:nvSpPr>
        <p:spPr>
          <a:xfrm>
            <a:off x="513408" y="530105"/>
            <a:ext cx="17725748" cy="1376930"/>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6- Problèmes courants et bonnes pratiques (2/2)</a:t>
            </a:r>
          </a:p>
        </p:txBody>
      </p:sp>
      <p:grpSp>
        <p:nvGrpSpPr>
          <p:cNvPr id="45" name="Group 45"/>
          <p:cNvGrpSpPr/>
          <p:nvPr/>
        </p:nvGrpSpPr>
        <p:grpSpPr>
          <a:xfrm>
            <a:off x="17707497" y="9745863"/>
            <a:ext cx="580503" cy="541137"/>
            <a:chOff x="0" y="0"/>
            <a:chExt cx="290975" cy="271243"/>
          </a:xfrm>
        </p:grpSpPr>
        <p:sp>
          <p:nvSpPr>
            <p:cNvPr id="46" name="Freeform 46"/>
            <p:cNvSpPr/>
            <p:nvPr/>
          </p:nvSpPr>
          <p:spPr>
            <a:xfrm>
              <a:off x="0" y="0"/>
              <a:ext cx="290975" cy="271243"/>
            </a:xfrm>
            <a:custGeom>
              <a:avLst/>
              <a:gdLst/>
              <a:ahLst/>
              <a:cxnLst/>
              <a:rect l="l" t="t" r="r" b="b"/>
              <a:pathLst>
                <a:path w="290975" h="271243">
                  <a:moveTo>
                    <a:pt x="0" y="0"/>
                  </a:moveTo>
                  <a:lnTo>
                    <a:pt x="290975" y="0"/>
                  </a:lnTo>
                  <a:lnTo>
                    <a:pt x="290975" y="271243"/>
                  </a:lnTo>
                  <a:lnTo>
                    <a:pt x="0" y="271243"/>
                  </a:lnTo>
                  <a:close/>
                </a:path>
              </a:pathLst>
            </a:custGeom>
            <a:solidFill>
              <a:srgbClr val="CBAC91"/>
            </a:solidFill>
            <a:ln cap="sq">
              <a:noFill/>
              <a:prstDash val="solid"/>
              <a:miter/>
            </a:ln>
          </p:spPr>
        </p:sp>
        <p:sp>
          <p:nvSpPr>
            <p:cNvPr id="47" name="TextBox 47"/>
            <p:cNvSpPr txBox="1"/>
            <p:nvPr/>
          </p:nvSpPr>
          <p:spPr>
            <a:xfrm>
              <a:off x="0" y="-76200"/>
              <a:ext cx="290975" cy="347443"/>
            </a:xfrm>
            <a:prstGeom prst="rect">
              <a:avLst/>
            </a:prstGeom>
          </p:spPr>
          <p:txBody>
            <a:bodyPr lIns="50800" tIns="50800" rIns="50800" bIns="50800" rtlCol="0" anchor="ctr"/>
            <a:lstStyle/>
            <a:p>
              <a:pPr algn="ctr">
                <a:lnSpc>
                  <a:spcPts val="3610"/>
                </a:lnSpc>
              </a:pPr>
              <a:endParaRPr/>
            </a:p>
          </p:txBody>
        </p:sp>
      </p:grpSp>
      <p:sp>
        <p:nvSpPr>
          <p:cNvPr id="48" name="TextBox 48"/>
          <p:cNvSpPr txBox="1"/>
          <p:nvPr/>
        </p:nvSpPr>
        <p:spPr>
          <a:xfrm>
            <a:off x="17707497" y="9826722"/>
            <a:ext cx="531659"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sp>
        <p:nvSpPr>
          <p:cNvPr id="2" name="AutoShape 2"/>
          <p:cNvSpPr/>
          <p:nvPr/>
        </p:nvSpPr>
        <p:spPr>
          <a:xfrm>
            <a:off x="9158735" y="990600"/>
            <a:ext cx="8114971" cy="0"/>
          </a:xfrm>
          <a:prstGeom prst="line">
            <a:avLst/>
          </a:prstGeom>
          <a:ln w="76200" cap="flat">
            <a:solidFill>
              <a:srgbClr val="CBAC91"/>
            </a:solidFill>
            <a:prstDash val="solid"/>
            <a:headEnd type="none" w="sm" len="sm"/>
            <a:tailEnd type="none" w="sm" len="sm"/>
          </a:ln>
        </p:spPr>
      </p:sp>
      <p:sp>
        <p:nvSpPr>
          <p:cNvPr id="3" name="AutoShape 3"/>
          <p:cNvSpPr/>
          <p:nvPr/>
        </p:nvSpPr>
        <p:spPr>
          <a:xfrm>
            <a:off x="1028700" y="9484879"/>
            <a:ext cx="8114971" cy="0"/>
          </a:xfrm>
          <a:prstGeom prst="line">
            <a:avLst/>
          </a:prstGeom>
          <a:ln w="76200" cap="flat">
            <a:solidFill>
              <a:srgbClr val="CBAC91"/>
            </a:solidFill>
            <a:prstDash val="solid"/>
            <a:headEnd type="none" w="sm" len="sm"/>
            <a:tailEnd type="none" w="sm" len="sm"/>
          </a:ln>
        </p:spPr>
      </p:sp>
      <p:sp>
        <p:nvSpPr>
          <p:cNvPr id="4" name="Freeform 4"/>
          <p:cNvSpPr/>
          <p:nvPr/>
        </p:nvSpPr>
        <p:spPr>
          <a:xfrm>
            <a:off x="9603642" y="9225971"/>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7864591" y="9790909"/>
            <a:ext cx="423409" cy="496091"/>
            <a:chOff x="0" y="0"/>
            <a:chExt cx="212232" cy="248664"/>
          </a:xfrm>
        </p:grpSpPr>
        <p:sp>
          <p:nvSpPr>
            <p:cNvPr id="7" name="Freeform 7"/>
            <p:cNvSpPr/>
            <p:nvPr/>
          </p:nvSpPr>
          <p:spPr>
            <a:xfrm>
              <a:off x="0" y="0"/>
              <a:ext cx="212232" cy="248664"/>
            </a:xfrm>
            <a:custGeom>
              <a:avLst/>
              <a:gdLst/>
              <a:ahLst/>
              <a:cxnLst/>
              <a:rect l="l" t="t" r="r" b="b"/>
              <a:pathLst>
                <a:path w="212232" h="248664">
                  <a:moveTo>
                    <a:pt x="0" y="0"/>
                  </a:moveTo>
                  <a:lnTo>
                    <a:pt x="212232" y="0"/>
                  </a:lnTo>
                  <a:lnTo>
                    <a:pt x="212232" y="248664"/>
                  </a:lnTo>
                  <a:lnTo>
                    <a:pt x="0" y="248664"/>
                  </a:lnTo>
                  <a:close/>
                </a:path>
              </a:pathLst>
            </a:custGeom>
            <a:solidFill>
              <a:srgbClr val="CBAC91"/>
            </a:solidFill>
            <a:ln cap="sq">
              <a:noFill/>
              <a:prstDash val="solid"/>
              <a:miter/>
            </a:ln>
          </p:spPr>
        </p:sp>
        <p:sp>
          <p:nvSpPr>
            <p:cNvPr id="8" name="TextBox 8"/>
            <p:cNvSpPr txBox="1"/>
            <p:nvPr/>
          </p:nvSpPr>
          <p:spPr>
            <a:xfrm>
              <a:off x="0" y="-76200"/>
              <a:ext cx="212232" cy="324864"/>
            </a:xfrm>
            <a:prstGeom prst="rect">
              <a:avLst/>
            </a:prstGeom>
          </p:spPr>
          <p:txBody>
            <a:bodyPr lIns="50800" tIns="50800" rIns="50800" bIns="50800" rtlCol="0" anchor="ctr"/>
            <a:lstStyle/>
            <a:p>
              <a:pPr algn="ctr">
                <a:lnSpc>
                  <a:spcPts val="3610"/>
                </a:lnSpc>
              </a:pPr>
              <a:endParaRPr/>
            </a:p>
          </p:txBody>
        </p:sp>
      </p:grpSp>
      <p:sp>
        <p:nvSpPr>
          <p:cNvPr id="9" name="Freeform 9"/>
          <p:cNvSpPr/>
          <p:nvPr/>
        </p:nvSpPr>
        <p:spPr>
          <a:xfrm>
            <a:off x="6231457" y="2975516"/>
            <a:ext cx="5825085" cy="5898029"/>
          </a:xfrm>
          <a:custGeom>
            <a:avLst/>
            <a:gdLst/>
            <a:ahLst/>
            <a:cxnLst/>
            <a:rect l="l" t="t" r="r" b="b"/>
            <a:pathLst>
              <a:path w="5825085" h="5898029">
                <a:moveTo>
                  <a:pt x="0" y="0"/>
                </a:moveTo>
                <a:lnTo>
                  <a:pt x="5825086" y="0"/>
                </a:lnTo>
                <a:lnTo>
                  <a:pt x="5825086" y="5898030"/>
                </a:lnTo>
                <a:lnTo>
                  <a:pt x="0" y="5898030"/>
                </a:lnTo>
                <a:lnTo>
                  <a:pt x="0" y="0"/>
                </a:lnTo>
                <a:close/>
              </a:path>
            </a:pathLst>
          </a:custGeom>
          <a:blipFill>
            <a:blip r:embed="rId4"/>
            <a:stretch>
              <a:fillRect/>
            </a:stretch>
          </a:blipFill>
        </p:spPr>
      </p:sp>
      <p:sp>
        <p:nvSpPr>
          <p:cNvPr id="10" name="TextBox 10"/>
          <p:cNvSpPr txBox="1"/>
          <p:nvPr/>
        </p:nvSpPr>
        <p:spPr>
          <a:xfrm>
            <a:off x="4550731" y="1226086"/>
            <a:ext cx="9216008" cy="1368430"/>
          </a:xfrm>
          <a:prstGeom prst="rect">
            <a:avLst/>
          </a:prstGeom>
        </p:spPr>
        <p:txBody>
          <a:bodyPr lIns="0" tIns="0" rIns="0" bIns="0" rtlCol="0" anchor="t">
            <a:spAutoFit/>
          </a:bodyPr>
          <a:lstStyle/>
          <a:p>
            <a:pPr marL="0" lvl="0" indent="0" algn="ctr">
              <a:lnSpc>
                <a:spcPts val="11199"/>
              </a:lnSpc>
              <a:spcBef>
                <a:spcPct val="0"/>
              </a:spcBef>
            </a:pPr>
            <a:r>
              <a:rPr lang="en-US" sz="7999" b="1" i="1">
                <a:solidFill>
                  <a:srgbClr val="BB9878"/>
                </a:solidFill>
                <a:latin typeface="Cormorant Garamond Bold Italics"/>
                <a:ea typeface="Cormorant Garamond Bold Italics"/>
                <a:cs typeface="Cormorant Garamond Bold Italics"/>
                <a:sym typeface="Cormorant Garamond Bold Italics"/>
              </a:rPr>
              <a:t>Questionnaire</a:t>
            </a:r>
          </a:p>
        </p:txBody>
      </p:sp>
      <p:sp>
        <p:nvSpPr>
          <p:cNvPr id="11" name="TextBox 11"/>
          <p:cNvSpPr txBox="1"/>
          <p:nvPr/>
        </p:nvSpPr>
        <p:spPr>
          <a:xfrm>
            <a:off x="17950326" y="9826722"/>
            <a:ext cx="288831"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1073929" y="-10036032"/>
            <a:ext cx="12707533" cy="11029160"/>
            <a:chOff x="0" y="0"/>
            <a:chExt cx="3346840" cy="2904799"/>
          </a:xfrm>
        </p:grpSpPr>
        <p:sp>
          <p:nvSpPr>
            <p:cNvPr id="3" name="Freeform 3"/>
            <p:cNvSpPr/>
            <p:nvPr/>
          </p:nvSpPr>
          <p:spPr>
            <a:xfrm>
              <a:off x="0" y="0"/>
              <a:ext cx="3346840" cy="2904799"/>
            </a:xfrm>
            <a:custGeom>
              <a:avLst/>
              <a:gdLst/>
              <a:ahLst/>
              <a:cxnLst/>
              <a:rect l="l" t="t" r="r" b="b"/>
              <a:pathLst>
                <a:path w="3346840" h="2904799">
                  <a:moveTo>
                    <a:pt x="0" y="0"/>
                  </a:moveTo>
                  <a:lnTo>
                    <a:pt x="3346840" y="0"/>
                  </a:lnTo>
                  <a:lnTo>
                    <a:pt x="3346840" y="2904799"/>
                  </a:lnTo>
                  <a:lnTo>
                    <a:pt x="0" y="2904799"/>
                  </a:lnTo>
                  <a:close/>
                </a:path>
              </a:pathLst>
            </a:custGeom>
            <a:solidFill>
              <a:srgbClr val="F6EEE7"/>
            </a:solidFill>
          </p:spPr>
        </p:sp>
        <p:sp>
          <p:nvSpPr>
            <p:cNvPr id="4" name="TextBox 4"/>
            <p:cNvSpPr txBox="1"/>
            <p:nvPr/>
          </p:nvSpPr>
          <p:spPr>
            <a:xfrm>
              <a:off x="0" y="-76200"/>
              <a:ext cx="3346840" cy="2980999"/>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12416216" y="-123731"/>
            <a:ext cx="6033559" cy="10656971"/>
            <a:chOff x="0" y="0"/>
            <a:chExt cx="1589086" cy="2806774"/>
          </a:xfrm>
        </p:grpSpPr>
        <p:sp>
          <p:nvSpPr>
            <p:cNvPr id="6" name="Freeform 6"/>
            <p:cNvSpPr/>
            <p:nvPr/>
          </p:nvSpPr>
          <p:spPr>
            <a:xfrm>
              <a:off x="0" y="0"/>
              <a:ext cx="1589086" cy="2806774"/>
            </a:xfrm>
            <a:custGeom>
              <a:avLst/>
              <a:gdLst/>
              <a:ahLst/>
              <a:cxnLst/>
              <a:rect l="l" t="t" r="r" b="b"/>
              <a:pathLst>
                <a:path w="1589086" h="2806774">
                  <a:moveTo>
                    <a:pt x="0" y="0"/>
                  </a:moveTo>
                  <a:lnTo>
                    <a:pt x="1589086" y="0"/>
                  </a:lnTo>
                  <a:lnTo>
                    <a:pt x="1589086" y="2806774"/>
                  </a:lnTo>
                  <a:lnTo>
                    <a:pt x="0" y="2806774"/>
                  </a:lnTo>
                  <a:close/>
                </a:path>
              </a:pathLst>
            </a:custGeom>
            <a:solidFill>
              <a:srgbClr val="EDDFD3"/>
            </a:solidFill>
          </p:spPr>
        </p:sp>
        <p:sp>
          <p:nvSpPr>
            <p:cNvPr id="7" name="TextBox 7"/>
            <p:cNvSpPr txBox="1"/>
            <p:nvPr/>
          </p:nvSpPr>
          <p:spPr>
            <a:xfrm>
              <a:off x="0" y="-76200"/>
              <a:ext cx="1589086" cy="2882974"/>
            </a:xfrm>
            <a:prstGeom prst="rect">
              <a:avLst/>
            </a:prstGeom>
          </p:spPr>
          <p:txBody>
            <a:bodyPr lIns="50800" tIns="50800" rIns="50800" bIns="50800" rtlCol="0" anchor="ctr"/>
            <a:lstStyle/>
            <a:p>
              <a:pPr algn="ctr">
                <a:lnSpc>
                  <a:spcPts val="3610"/>
                </a:lnSpc>
              </a:pPr>
              <a:endParaRPr/>
            </a:p>
          </p:txBody>
        </p:sp>
      </p:grpSp>
      <p:grpSp>
        <p:nvGrpSpPr>
          <p:cNvPr id="8" name="Group 8"/>
          <p:cNvGrpSpPr/>
          <p:nvPr/>
        </p:nvGrpSpPr>
        <p:grpSpPr>
          <a:xfrm>
            <a:off x="2199709" y="275299"/>
            <a:ext cx="6808246" cy="1245210"/>
            <a:chOff x="0" y="0"/>
            <a:chExt cx="1924619" cy="352007"/>
          </a:xfrm>
        </p:grpSpPr>
        <p:sp>
          <p:nvSpPr>
            <p:cNvPr id="9" name="Freeform 9"/>
            <p:cNvSpPr/>
            <p:nvPr/>
          </p:nvSpPr>
          <p:spPr>
            <a:xfrm>
              <a:off x="0" y="0"/>
              <a:ext cx="1924619" cy="352007"/>
            </a:xfrm>
            <a:custGeom>
              <a:avLst/>
              <a:gdLst/>
              <a:ahLst/>
              <a:cxnLst/>
              <a:rect l="l" t="t" r="r" b="b"/>
              <a:pathLst>
                <a:path w="1924619" h="352007">
                  <a:moveTo>
                    <a:pt x="0" y="0"/>
                  </a:moveTo>
                  <a:lnTo>
                    <a:pt x="1924619" y="0"/>
                  </a:lnTo>
                  <a:lnTo>
                    <a:pt x="1924619" y="352007"/>
                  </a:lnTo>
                  <a:lnTo>
                    <a:pt x="0" y="352007"/>
                  </a:lnTo>
                  <a:close/>
                </a:path>
              </a:pathLst>
            </a:custGeom>
            <a:solidFill>
              <a:srgbClr val="DFC6B0"/>
            </a:solidFill>
            <a:ln w="190500" cap="sq">
              <a:solidFill>
                <a:srgbClr val="DFC6B0"/>
              </a:solidFill>
              <a:prstDash val="solid"/>
              <a:miter/>
            </a:ln>
          </p:spPr>
        </p:sp>
        <p:sp>
          <p:nvSpPr>
            <p:cNvPr id="10" name="TextBox 10"/>
            <p:cNvSpPr txBox="1"/>
            <p:nvPr/>
          </p:nvSpPr>
          <p:spPr>
            <a:xfrm>
              <a:off x="0" y="-76200"/>
              <a:ext cx="1924619" cy="428207"/>
            </a:xfrm>
            <a:prstGeom prst="rect">
              <a:avLst/>
            </a:prstGeom>
          </p:spPr>
          <p:txBody>
            <a:bodyPr lIns="50800" tIns="50800" rIns="50800" bIns="50800" rtlCol="0" anchor="ctr"/>
            <a:lstStyle/>
            <a:p>
              <a:pPr algn="ctr">
                <a:lnSpc>
                  <a:spcPts val="3610"/>
                </a:lnSpc>
              </a:pPr>
              <a:endParaRPr/>
            </a:p>
          </p:txBody>
        </p:sp>
      </p:grpSp>
      <p:grpSp>
        <p:nvGrpSpPr>
          <p:cNvPr id="11" name="Group 11"/>
          <p:cNvGrpSpPr/>
          <p:nvPr/>
        </p:nvGrpSpPr>
        <p:grpSpPr>
          <a:xfrm>
            <a:off x="5380661" y="4814299"/>
            <a:ext cx="896367" cy="526728"/>
            <a:chOff x="0" y="0"/>
            <a:chExt cx="350669" cy="206062"/>
          </a:xfrm>
        </p:grpSpPr>
        <p:sp>
          <p:nvSpPr>
            <p:cNvPr id="12" name="Freeform 12"/>
            <p:cNvSpPr/>
            <p:nvPr/>
          </p:nvSpPr>
          <p:spPr>
            <a:xfrm>
              <a:off x="0" y="0"/>
              <a:ext cx="350669" cy="206062"/>
            </a:xfrm>
            <a:custGeom>
              <a:avLst/>
              <a:gdLst/>
              <a:ahLst/>
              <a:cxnLst/>
              <a:rect l="l" t="t" r="r" b="b"/>
              <a:pathLst>
                <a:path w="350669" h="206062">
                  <a:moveTo>
                    <a:pt x="0" y="0"/>
                  </a:moveTo>
                  <a:lnTo>
                    <a:pt x="350669" y="0"/>
                  </a:lnTo>
                  <a:lnTo>
                    <a:pt x="350669" y="206062"/>
                  </a:lnTo>
                  <a:lnTo>
                    <a:pt x="0" y="206062"/>
                  </a:lnTo>
                  <a:close/>
                </a:path>
              </a:pathLst>
            </a:custGeom>
            <a:solidFill>
              <a:srgbClr val="DFC6B0"/>
            </a:solidFill>
            <a:ln w="190500" cap="sq">
              <a:solidFill>
                <a:srgbClr val="DFC6B0"/>
              </a:solidFill>
              <a:prstDash val="solid"/>
              <a:miter/>
            </a:ln>
          </p:spPr>
        </p:sp>
        <p:sp>
          <p:nvSpPr>
            <p:cNvPr id="13" name="TextBox 13"/>
            <p:cNvSpPr txBox="1"/>
            <p:nvPr/>
          </p:nvSpPr>
          <p:spPr>
            <a:xfrm>
              <a:off x="0" y="-76200"/>
              <a:ext cx="350669" cy="282262"/>
            </a:xfrm>
            <a:prstGeom prst="rect">
              <a:avLst/>
            </a:prstGeom>
          </p:spPr>
          <p:txBody>
            <a:bodyPr lIns="50800" tIns="50800" rIns="50800" bIns="50800" rtlCol="0" anchor="ctr"/>
            <a:lstStyle/>
            <a:p>
              <a:pPr algn="ctr">
                <a:lnSpc>
                  <a:spcPts val="3610"/>
                </a:lnSpc>
              </a:pPr>
              <a:endParaRPr/>
            </a:p>
          </p:txBody>
        </p:sp>
      </p:grpSp>
      <p:grpSp>
        <p:nvGrpSpPr>
          <p:cNvPr id="14" name="Group 14"/>
          <p:cNvGrpSpPr/>
          <p:nvPr/>
        </p:nvGrpSpPr>
        <p:grpSpPr>
          <a:xfrm>
            <a:off x="403499" y="3860015"/>
            <a:ext cx="896367" cy="526728"/>
            <a:chOff x="0" y="0"/>
            <a:chExt cx="350669" cy="206062"/>
          </a:xfrm>
        </p:grpSpPr>
        <p:sp>
          <p:nvSpPr>
            <p:cNvPr id="15" name="Freeform 15"/>
            <p:cNvSpPr/>
            <p:nvPr/>
          </p:nvSpPr>
          <p:spPr>
            <a:xfrm>
              <a:off x="0" y="0"/>
              <a:ext cx="350669" cy="206062"/>
            </a:xfrm>
            <a:custGeom>
              <a:avLst/>
              <a:gdLst/>
              <a:ahLst/>
              <a:cxnLst/>
              <a:rect l="l" t="t" r="r" b="b"/>
              <a:pathLst>
                <a:path w="350669" h="206062">
                  <a:moveTo>
                    <a:pt x="0" y="0"/>
                  </a:moveTo>
                  <a:lnTo>
                    <a:pt x="350669" y="0"/>
                  </a:lnTo>
                  <a:lnTo>
                    <a:pt x="350669" y="206062"/>
                  </a:lnTo>
                  <a:lnTo>
                    <a:pt x="0" y="206062"/>
                  </a:lnTo>
                  <a:close/>
                </a:path>
              </a:pathLst>
            </a:custGeom>
            <a:solidFill>
              <a:srgbClr val="DFC6B0"/>
            </a:solidFill>
            <a:ln w="190500" cap="sq">
              <a:solidFill>
                <a:srgbClr val="DFC6B0"/>
              </a:solidFill>
              <a:prstDash val="solid"/>
              <a:miter/>
            </a:ln>
          </p:spPr>
        </p:sp>
        <p:sp>
          <p:nvSpPr>
            <p:cNvPr id="16" name="TextBox 16"/>
            <p:cNvSpPr txBox="1"/>
            <p:nvPr/>
          </p:nvSpPr>
          <p:spPr>
            <a:xfrm>
              <a:off x="0" y="-76200"/>
              <a:ext cx="350669" cy="282262"/>
            </a:xfrm>
            <a:prstGeom prst="rect">
              <a:avLst/>
            </a:prstGeom>
          </p:spPr>
          <p:txBody>
            <a:bodyPr lIns="50800" tIns="50800" rIns="50800" bIns="50800" rtlCol="0" anchor="ctr"/>
            <a:lstStyle/>
            <a:p>
              <a:pPr algn="ctr">
                <a:lnSpc>
                  <a:spcPts val="3610"/>
                </a:lnSpc>
              </a:pPr>
              <a:endParaRPr/>
            </a:p>
          </p:txBody>
        </p:sp>
      </p:grpSp>
      <p:grpSp>
        <p:nvGrpSpPr>
          <p:cNvPr id="17" name="Group 17"/>
          <p:cNvGrpSpPr/>
          <p:nvPr/>
        </p:nvGrpSpPr>
        <p:grpSpPr>
          <a:xfrm>
            <a:off x="355116" y="5592149"/>
            <a:ext cx="896367" cy="526728"/>
            <a:chOff x="0" y="0"/>
            <a:chExt cx="350669" cy="206062"/>
          </a:xfrm>
        </p:grpSpPr>
        <p:sp>
          <p:nvSpPr>
            <p:cNvPr id="18" name="Freeform 18"/>
            <p:cNvSpPr/>
            <p:nvPr/>
          </p:nvSpPr>
          <p:spPr>
            <a:xfrm>
              <a:off x="0" y="0"/>
              <a:ext cx="350669" cy="206062"/>
            </a:xfrm>
            <a:custGeom>
              <a:avLst/>
              <a:gdLst/>
              <a:ahLst/>
              <a:cxnLst/>
              <a:rect l="l" t="t" r="r" b="b"/>
              <a:pathLst>
                <a:path w="350669" h="206062">
                  <a:moveTo>
                    <a:pt x="0" y="0"/>
                  </a:moveTo>
                  <a:lnTo>
                    <a:pt x="350669" y="0"/>
                  </a:lnTo>
                  <a:lnTo>
                    <a:pt x="350669" y="206062"/>
                  </a:lnTo>
                  <a:lnTo>
                    <a:pt x="0" y="206062"/>
                  </a:lnTo>
                  <a:close/>
                </a:path>
              </a:pathLst>
            </a:custGeom>
            <a:solidFill>
              <a:srgbClr val="DFC6B0"/>
            </a:solidFill>
            <a:ln w="190500" cap="sq">
              <a:solidFill>
                <a:srgbClr val="DFC6B0"/>
              </a:solidFill>
              <a:prstDash val="solid"/>
              <a:miter/>
            </a:ln>
          </p:spPr>
        </p:sp>
        <p:sp>
          <p:nvSpPr>
            <p:cNvPr id="19" name="TextBox 19"/>
            <p:cNvSpPr txBox="1"/>
            <p:nvPr/>
          </p:nvSpPr>
          <p:spPr>
            <a:xfrm>
              <a:off x="0" y="-76200"/>
              <a:ext cx="350669" cy="282262"/>
            </a:xfrm>
            <a:prstGeom prst="rect">
              <a:avLst/>
            </a:prstGeom>
          </p:spPr>
          <p:txBody>
            <a:bodyPr lIns="50800" tIns="50800" rIns="50800" bIns="50800" rtlCol="0" anchor="ctr"/>
            <a:lstStyle/>
            <a:p>
              <a:pPr algn="ctr">
                <a:lnSpc>
                  <a:spcPts val="3610"/>
                </a:lnSpc>
              </a:pPr>
              <a:endParaRPr/>
            </a:p>
          </p:txBody>
        </p:sp>
      </p:grpSp>
      <p:grpSp>
        <p:nvGrpSpPr>
          <p:cNvPr id="20" name="Group 20"/>
          <p:cNvGrpSpPr/>
          <p:nvPr/>
        </p:nvGrpSpPr>
        <p:grpSpPr>
          <a:xfrm>
            <a:off x="3009717" y="2663447"/>
            <a:ext cx="896367" cy="526728"/>
            <a:chOff x="0" y="0"/>
            <a:chExt cx="350669" cy="206062"/>
          </a:xfrm>
        </p:grpSpPr>
        <p:sp>
          <p:nvSpPr>
            <p:cNvPr id="21" name="Freeform 21"/>
            <p:cNvSpPr/>
            <p:nvPr/>
          </p:nvSpPr>
          <p:spPr>
            <a:xfrm>
              <a:off x="0" y="0"/>
              <a:ext cx="350669" cy="206062"/>
            </a:xfrm>
            <a:custGeom>
              <a:avLst/>
              <a:gdLst/>
              <a:ahLst/>
              <a:cxnLst/>
              <a:rect l="l" t="t" r="r" b="b"/>
              <a:pathLst>
                <a:path w="350669" h="206062">
                  <a:moveTo>
                    <a:pt x="0" y="0"/>
                  </a:moveTo>
                  <a:lnTo>
                    <a:pt x="350669" y="0"/>
                  </a:lnTo>
                  <a:lnTo>
                    <a:pt x="350669" y="206062"/>
                  </a:lnTo>
                  <a:lnTo>
                    <a:pt x="0" y="206062"/>
                  </a:lnTo>
                  <a:close/>
                </a:path>
              </a:pathLst>
            </a:custGeom>
            <a:solidFill>
              <a:srgbClr val="DFC6B0"/>
            </a:solidFill>
            <a:ln w="190500" cap="sq">
              <a:solidFill>
                <a:srgbClr val="DFC6B0"/>
              </a:solidFill>
              <a:prstDash val="solid"/>
              <a:miter/>
            </a:ln>
          </p:spPr>
        </p:sp>
        <p:sp>
          <p:nvSpPr>
            <p:cNvPr id="22" name="TextBox 22"/>
            <p:cNvSpPr txBox="1"/>
            <p:nvPr/>
          </p:nvSpPr>
          <p:spPr>
            <a:xfrm>
              <a:off x="0" y="-76200"/>
              <a:ext cx="350669" cy="282262"/>
            </a:xfrm>
            <a:prstGeom prst="rect">
              <a:avLst/>
            </a:prstGeom>
          </p:spPr>
          <p:txBody>
            <a:bodyPr lIns="50800" tIns="50800" rIns="50800" bIns="50800" rtlCol="0" anchor="ctr"/>
            <a:lstStyle/>
            <a:p>
              <a:pPr algn="ctr">
                <a:lnSpc>
                  <a:spcPts val="3610"/>
                </a:lnSpc>
              </a:pPr>
              <a:endParaRPr/>
            </a:p>
          </p:txBody>
        </p:sp>
      </p:grpSp>
      <p:sp>
        <p:nvSpPr>
          <p:cNvPr id="23" name="Freeform 23"/>
          <p:cNvSpPr/>
          <p:nvPr/>
        </p:nvSpPr>
        <p:spPr>
          <a:xfrm>
            <a:off x="12855959" y="2424199"/>
            <a:ext cx="5154073" cy="6254405"/>
          </a:xfrm>
          <a:custGeom>
            <a:avLst/>
            <a:gdLst/>
            <a:ahLst/>
            <a:cxnLst/>
            <a:rect l="l" t="t" r="r" b="b"/>
            <a:pathLst>
              <a:path w="5154073" h="6254405">
                <a:moveTo>
                  <a:pt x="0" y="0"/>
                </a:moveTo>
                <a:lnTo>
                  <a:pt x="5154073" y="0"/>
                </a:lnTo>
                <a:lnTo>
                  <a:pt x="5154073" y="6254405"/>
                </a:lnTo>
                <a:lnTo>
                  <a:pt x="0" y="6254405"/>
                </a:lnTo>
                <a:lnTo>
                  <a:pt x="0" y="0"/>
                </a:lnTo>
                <a:close/>
              </a:path>
            </a:pathLst>
          </a:custGeom>
          <a:blipFill>
            <a:blip r:embed="rId3"/>
            <a:stretch>
              <a:fillRect t="-11843" b="-11843"/>
            </a:stretch>
          </a:blipFill>
        </p:spPr>
      </p:sp>
      <p:sp>
        <p:nvSpPr>
          <p:cNvPr id="24" name="TextBox 24"/>
          <p:cNvSpPr txBox="1"/>
          <p:nvPr/>
        </p:nvSpPr>
        <p:spPr>
          <a:xfrm>
            <a:off x="2584755" y="99872"/>
            <a:ext cx="6038154" cy="2239139"/>
          </a:xfrm>
          <a:prstGeom prst="rect">
            <a:avLst/>
          </a:prstGeom>
        </p:spPr>
        <p:txBody>
          <a:bodyPr lIns="0" tIns="0" rIns="0" bIns="0" rtlCol="0" anchor="t">
            <a:spAutoFit/>
          </a:bodyPr>
          <a:lstStyle/>
          <a:p>
            <a:pPr algn="r">
              <a:lnSpc>
                <a:spcPts val="18332"/>
              </a:lnSpc>
              <a:spcBef>
                <a:spcPct val="0"/>
              </a:spcBef>
            </a:pPr>
            <a:r>
              <a:rPr lang="en-US" sz="13094">
                <a:solidFill>
                  <a:srgbClr val="000000"/>
                </a:solidFill>
                <a:latin typeface="Adirek Serif"/>
                <a:ea typeface="Adirek Serif"/>
                <a:cs typeface="Adirek Serif"/>
                <a:sym typeface="Adirek Serif"/>
              </a:rPr>
              <a:t>Sommaire</a:t>
            </a:r>
          </a:p>
        </p:txBody>
      </p:sp>
      <p:sp>
        <p:nvSpPr>
          <p:cNvPr id="25" name="TextBox 25"/>
          <p:cNvSpPr txBox="1"/>
          <p:nvPr/>
        </p:nvSpPr>
        <p:spPr>
          <a:xfrm>
            <a:off x="5522438" y="4364755"/>
            <a:ext cx="588053" cy="1078108"/>
          </a:xfrm>
          <a:prstGeom prst="rect">
            <a:avLst/>
          </a:prstGeom>
        </p:spPr>
        <p:txBody>
          <a:bodyPr lIns="0" tIns="0" rIns="0" bIns="0" rtlCol="0" anchor="t">
            <a:spAutoFit/>
          </a:bodyPr>
          <a:lstStyle/>
          <a:p>
            <a:pPr algn="ctr">
              <a:lnSpc>
                <a:spcPts val="8826"/>
              </a:lnSpc>
              <a:spcBef>
                <a:spcPct val="0"/>
              </a:spcBef>
            </a:pPr>
            <a:r>
              <a:rPr lang="en-US" sz="6304" b="1">
                <a:solidFill>
                  <a:srgbClr val="000000"/>
                </a:solidFill>
                <a:latin typeface="Adirek Serif Bold"/>
                <a:ea typeface="Adirek Serif Bold"/>
                <a:cs typeface="Adirek Serif Bold"/>
                <a:sym typeface="Adirek Serif Bold"/>
              </a:rPr>
              <a:t>2</a:t>
            </a:r>
          </a:p>
        </p:txBody>
      </p:sp>
      <p:sp>
        <p:nvSpPr>
          <p:cNvPr id="26" name="TextBox 26"/>
          <p:cNvSpPr txBox="1"/>
          <p:nvPr/>
        </p:nvSpPr>
        <p:spPr>
          <a:xfrm>
            <a:off x="545276" y="3410472"/>
            <a:ext cx="588053" cy="1078108"/>
          </a:xfrm>
          <a:prstGeom prst="rect">
            <a:avLst/>
          </a:prstGeom>
        </p:spPr>
        <p:txBody>
          <a:bodyPr lIns="0" tIns="0" rIns="0" bIns="0" rtlCol="0" anchor="t">
            <a:spAutoFit/>
          </a:bodyPr>
          <a:lstStyle/>
          <a:p>
            <a:pPr algn="ctr">
              <a:lnSpc>
                <a:spcPts val="8826"/>
              </a:lnSpc>
              <a:spcBef>
                <a:spcPct val="0"/>
              </a:spcBef>
            </a:pPr>
            <a:r>
              <a:rPr lang="en-US" sz="6304" b="1">
                <a:solidFill>
                  <a:srgbClr val="000000"/>
                </a:solidFill>
                <a:latin typeface="Adirek Serif Bold"/>
                <a:ea typeface="Adirek Serif Bold"/>
                <a:cs typeface="Adirek Serif Bold"/>
                <a:sym typeface="Adirek Serif Bold"/>
              </a:rPr>
              <a:t>1</a:t>
            </a:r>
          </a:p>
        </p:txBody>
      </p:sp>
      <p:sp>
        <p:nvSpPr>
          <p:cNvPr id="27" name="TextBox 27"/>
          <p:cNvSpPr txBox="1"/>
          <p:nvPr/>
        </p:nvSpPr>
        <p:spPr>
          <a:xfrm>
            <a:off x="510211" y="5142606"/>
            <a:ext cx="561414" cy="1078108"/>
          </a:xfrm>
          <a:prstGeom prst="rect">
            <a:avLst/>
          </a:prstGeom>
        </p:spPr>
        <p:txBody>
          <a:bodyPr lIns="0" tIns="0" rIns="0" bIns="0" rtlCol="0" anchor="t">
            <a:spAutoFit/>
          </a:bodyPr>
          <a:lstStyle/>
          <a:p>
            <a:pPr algn="ctr">
              <a:lnSpc>
                <a:spcPts val="8826"/>
              </a:lnSpc>
              <a:spcBef>
                <a:spcPct val="0"/>
              </a:spcBef>
            </a:pPr>
            <a:r>
              <a:rPr lang="en-US" sz="6304" b="1">
                <a:solidFill>
                  <a:srgbClr val="000000"/>
                </a:solidFill>
                <a:latin typeface="Adirek Serif Bold"/>
                <a:ea typeface="Adirek Serif Bold"/>
                <a:cs typeface="Adirek Serif Bold"/>
                <a:sym typeface="Adirek Serif Bold"/>
              </a:rPr>
              <a:t>3</a:t>
            </a:r>
          </a:p>
        </p:txBody>
      </p:sp>
      <p:sp>
        <p:nvSpPr>
          <p:cNvPr id="28" name="TextBox 28"/>
          <p:cNvSpPr txBox="1"/>
          <p:nvPr/>
        </p:nvSpPr>
        <p:spPr>
          <a:xfrm>
            <a:off x="4128149" y="2443786"/>
            <a:ext cx="2951367" cy="976211"/>
          </a:xfrm>
          <a:prstGeom prst="rect">
            <a:avLst/>
          </a:prstGeom>
        </p:spPr>
        <p:txBody>
          <a:bodyPr lIns="0" tIns="0" rIns="0" bIns="0" rtlCol="0" anchor="t">
            <a:spAutoFit/>
          </a:bodyPr>
          <a:lstStyle/>
          <a:p>
            <a:pPr algn="l">
              <a:lnSpc>
                <a:spcPts val="7618"/>
              </a:lnSpc>
              <a:spcBef>
                <a:spcPct val="0"/>
              </a:spcBef>
            </a:pPr>
            <a:r>
              <a:rPr lang="en-US" sz="5441" b="1" spc="228">
                <a:solidFill>
                  <a:srgbClr val="000000"/>
                </a:solidFill>
                <a:latin typeface="Yanone Kaffeesatz Bold"/>
                <a:ea typeface="Yanone Kaffeesatz Bold"/>
                <a:cs typeface="Yanone Kaffeesatz Bold"/>
                <a:sym typeface="Yanone Kaffeesatz Bold"/>
              </a:rPr>
              <a:t>Introduction</a:t>
            </a:r>
          </a:p>
        </p:txBody>
      </p:sp>
      <p:sp>
        <p:nvSpPr>
          <p:cNvPr id="29" name="TextBox 29"/>
          <p:cNvSpPr txBox="1"/>
          <p:nvPr/>
        </p:nvSpPr>
        <p:spPr>
          <a:xfrm>
            <a:off x="6557878" y="4632738"/>
            <a:ext cx="4839766" cy="775550"/>
          </a:xfrm>
          <a:prstGeom prst="rect">
            <a:avLst/>
          </a:prstGeom>
        </p:spPr>
        <p:txBody>
          <a:bodyPr lIns="0" tIns="0" rIns="0" bIns="0" rtlCol="0" anchor="t">
            <a:spAutoFit/>
          </a:bodyPr>
          <a:lstStyle/>
          <a:p>
            <a:pPr algn="l">
              <a:lnSpc>
                <a:spcPts val="6078"/>
              </a:lnSpc>
              <a:spcBef>
                <a:spcPct val="0"/>
              </a:spcBef>
            </a:pPr>
            <a:r>
              <a:rPr lang="en-US" sz="4341" b="1" spc="182">
                <a:solidFill>
                  <a:srgbClr val="000000"/>
                </a:solidFill>
                <a:latin typeface="Yanone Kaffeesatz Bold"/>
                <a:ea typeface="Yanone Kaffeesatz Bold"/>
                <a:cs typeface="Yanone Kaffeesatz Bold"/>
                <a:sym typeface="Yanone Kaffeesatz Bold"/>
              </a:rPr>
              <a:t>Concepts fondamentaux</a:t>
            </a:r>
          </a:p>
        </p:txBody>
      </p:sp>
      <p:sp>
        <p:nvSpPr>
          <p:cNvPr id="30" name="TextBox 30"/>
          <p:cNvSpPr txBox="1"/>
          <p:nvPr/>
        </p:nvSpPr>
        <p:spPr>
          <a:xfrm>
            <a:off x="1580716" y="3710950"/>
            <a:ext cx="4519456" cy="775550"/>
          </a:xfrm>
          <a:prstGeom prst="rect">
            <a:avLst/>
          </a:prstGeom>
        </p:spPr>
        <p:txBody>
          <a:bodyPr lIns="0" tIns="0" rIns="0" bIns="0" rtlCol="0" anchor="t">
            <a:spAutoFit/>
          </a:bodyPr>
          <a:lstStyle/>
          <a:p>
            <a:pPr algn="l">
              <a:lnSpc>
                <a:spcPts val="6078"/>
              </a:lnSpc>
              <a:spcBef>
                <a:spcPct val="0"/>
              </a:spcBef>
            </a:pPr>
            <a:r>
              <a:rPr lang="en-US" sz="4341" b="1" spc="182">
                <a:solidFill>
                  <a:srgbClr val="000000"/>
                </a:solidFill>
                <a:latin typeface="Yanone Kaffeesatz Bold"/>
                <a:ea typeface="Yanone Kaffeesatz Bold"/>
                <a:cs typeface="Yanone Kaffeesatz Bold"/>
                <a:sym typeface="Yanone Kaffeesatz Bold"/>
              </a:rPr>
              <a:t>Types de parallélisme</a:t>
            </a:r>
          </a:p>
        </p:txBody>
      </p:sp>
      <p:sp>
        <p:nvSpPr>
          <p:cNvPr id="31" name="TextBox 31"/>
          <p:cNvSpPr txBox="1"/>
          <p:nvPr/>
        </p:nvSpPr>
        <p:spPr>
          <a:xfrm>
            <a:off x="1475470" y="5410588"/>
            <a:ext cx="4294672" cy="775550"/>
          </a:xfrm>
          <a:prstGeom prst="rect">
            <a:avLst/>
          </a:prstGeom>
        </p:spPr>
        <p:txBody>
          <a:bodyPr lIns="0" tIns="0" rIns="0" bIns="0" rtlCol="0" anchor="t">
            <a:spAutoFit/>
          </a:bodyPr>
          <a:lstStyle/>
          <a:p>
            <a:pPr algn="l">
              <a:lnSpc>
                <a:spcPts val="6078"/>
              </a:lnSpc>
              <a:spcBef>
                <a:spcPct val="0"/>
              </a:spcBef>
            </a:pPr>
            <a:r>
              <a:rPr lang="en-US" sz="4341" b="1" spc="182">
                <a:solidFill>
                  <a:srgbClr val="000000"/>
                </a:solidFill>
                <a:latin typeface="Yanone Kaffeesatz Bold"/>
                <a:ea typeface="Yanone Kaffeesatz Bold"/>
                <a:cs typeface="Yanone Kaffeesatz Bold"/>
                <a:sym typeface="Yanone Kaffeesatz Bold"/>
              </a:rPr>
              <a:t>Patterns essentiels</a:t>
            </a:r>
          </a:p>
        </p:txBody>
      </p:sp>
      <p:grpSp>
        <p:nvGrpSpPr>
          <p:cNvPr id="32" name="Group 32"/>
          <p:cNvGrpSpPr/>
          <p:nvPr/>
        </p:nvGrpSpPr>
        <p:grpSpPr>
          <a:xfrm>
            <a:off x="5380661" y="6321976"/>
            <a:ext cx="896367" cy="526728"/>
            <a:chOff x="0" y="0"/>
            <a:chExt cx="350669" cy="206062"/>
          </a:xfrm>
        </p:grpSpPr>
        <p:sp>
          <p:nvSpPr>
            <p:cNvPr id="33" name="Freeform 33"/>
            <p:cNvSpPr/>
            <p:nvPr/>
          </p:nvSpPr>
          <p:spPr>
            <a:xfrm>
              <a:off x="0" y="0"/>
              <a:ext cx="350669" cy="206062"/>
            </a:xfrm>
            <a:custGeom>
              <a:avLst/>
              <a:gdLst/>
              <a:ahLst/>
              <a:cxnLst/>
              <a:rect l="l" t="t" r="r" b="b"/>
              <a:pathLst>
                <a:path w="350669" h="206062">
                  <a:moveTo>
                    <a:pt x="0" y="0"/>
                  </a:moveTo>
                  <a:lnTo>
                    <a:pt x="350669" y="0"/>
                  </a:lnTo>
                  <a:lnTo>
                    <a:pt x="350669" y="206062"/>
                  </a:lnTo>
                  <a:lnTo>
                    <a:pt x="0" y="206062"/>
                  </a:lnTo>
                  <a:close/>
                </a:path>
              </a:pathLst>
            </a:custGeom>
            <a:solidFill>
              <a:srgbClr val="DFC6B0"/>
            </a:solidFill>
            <a:ln w="190500" cap="sq">
              <a:solidFill>
                <a:srgbClr val="DFC6B0"/>
              </a:solidFill>
              <a:prstDash val="solid"/>
              <a:miter/>
            </a:ln>
          </p:spPr>
        </p:sp>
        <p:sp>
          <p:nvSpPr>
            <p:cNvPr id="34" name="TextBox 34"/>
            <p:cNvSpPr txBox="1"/>
            <p:nvPr/>
          </p:nvSpPr>
          <p:spPr>
            <a:xfrm>
              <a:off x="0" y="-76200"/>
              <a:ext cx="350669" cy="282262"/>
            </a:xfrm>
            <a:prstGeom prst="rect">
              <a:avLst/>
            </a:prstGeom>
          </p:spPr>
          <p:txBody>
            <a:bodyPr lIns="50800" tIns="50800" rIns="50800" bIns="50800" rtlCol="0" anchor="ctr"/>
            <a:lstStyle/>
            <a:p>
              <a:pPr algn="ctr">
                <a:lnSpc>
                  <a:spcPts val="3610"/>
                </a:lnSpc>
              </a:pPr>
              <a:endParaRPr/>
            </a:p>
          </p:txBody>
        </p:sp>
      </p:grpSp>
      <p:grpSp>
        <p:nvGrpSpPr>
          <p:cNvPr id="35" name="Group 35"/>
          <p:cNvGrpSpPr/>
          <p:nvPr/>
        </p:nvGrpSpPr>
        <p:grpSpPr>
          <a:xfrm>
            <a:off x="355116" y="7174423"/>
            <a:ext cx="896367" cy="526728"/>
            <a:chOff x="0" y="0"/>
            <a:chExt cx="350669" cy="206062"/>
          </a:xfrm>
        </p:grpSpPr>
        <p:sp>
          <p:nvSpPr>
            <p:cNvPr id="36" name="Freeform 36"/>
            <p:cNvSpPr/>
            <p:nvPr/>
          </p:nvSpPr>
          <p:spPr>
            <a:xfrm>
              <a:off x="0" y="0"/>
              <a:ext cx="350669" cy="206062"/>
            </a:xfrm>
            <a:custGeom>
              <a:avLst/>
              <a:gdLst/>
              <a:ahLst/>
              <a:cxnLst/>
              <a:rect l="l" t="t" r="r" b="b"/>
              <a:pathLst>
                <a:path w="350669" h="206062">
                  <a:moveTo>
                    <a:pt x="0" y="0"/>
                  </a:moveTo>
                  <a:lnTo>
                    <a:pt x="350669" y="0"/>
                  </a:lnTo>
                  <a:lnTo>
                    <a:pt x="350669" y="206062"/>
                  </a:lnTo>
                  <a:lnTo>
                    <a:pt x="0" y="206062"/>
                  </a:lnTo>
                  <a:close/>
                </a:path>
              </a:pathLst>
            </a:custGeom>
            <a:solidFill>
              <a:srgbClr val="DFC6B0"/>
            </a:solidFill>
            <a:ln w="190500" cap="sq">
              <a:solidFill>
                <a:srgbClr val="DFC6B0"/>
              </a:solidFill>
              <a:prstDash val="solid"/>
              <a:miter/>
            </a:ln>
          </p:spPr>
        </p:sp>
        <p:sp>
          <p:nvSpPr>
            <p:cNvPr id="37" name="TextBox 37"/>
            <p:cNvSpPr txBox="1"/>
            <p:nvPr/>
          </p:nvSpPr>
          <p:spPr>
            <a:xfrm>
              <a:off x="0" y="-76200"/>
              <a:ext cx="350669" cy="282262"/>
            </a:xfrm>
            <a:prstGeom prst="rect">
              <a:avLst/>
            </a:prstGeom>
          </p:spPr>
          <p:txBody>
            <a:bodyPr lIns="50800" tIns="50800" rIns="50800" bIns="50800" rtlCol="0" anchor="ctr"/>
            <a:lstStyle/>
            <a:p>
              <a:pPr algn="ctr">
                <a:lnSpc>
                  <a:spcPts val="3610"/>
                </a:lnSpc>
              </a:pPr>
              <a:endParaRPr/>
            </a:p>
          </p:txBody>
        </p:sp>
      </p:grpSp>
      <p:sp>
        <p:nvSpPr>
          <p:cNvPr id="38" name="TextBox 38"/>
          <p:cNvSpPr txBox="1"/>
          <p:nvPr/>
        </p:nvSpPr>
        <p:spPr>
          <a:xfrm>
            <a:off x="5522438" y="5872433"/>
            <a:ext cx="588053" cy="1078108"/>
          </a:xfrm>
          <a:prstGeom prst="rect">
            <a:avLst/>
          </a:prstGeom>
        </p:spPr>
        <p:txBody>
          <a:bodyPr lIns="0" tIns="0" rIns="0" bIns="0" rtlCol="0" anchor="t">
            <a:spAutoFit/>
          </a:bodyPr>
          <a:lstStyle/>
          <a:p>
            <a:pPr algn="ctr">
              <a:lnSpc>
                <a:spcPts val="8826"/>
              </a:lnSpc>
              <a:spcBef>
                <a:spcPct val="0"/>
              </a:spcBef>
            </a:pPr>
            <a:r>
              <a:rPr lang="en-US" sz="6304" b="1">
                <a:solidFill>
                  <a:srgbClr val="000000"/>
                </a:solidFill>
                <a:latin typeface="Adirek Serif Bold"/>
                <a:ea typeface="Adirek Serif Bold"/>
                <a:cs typeface="Adirek Serif Bold"/>
                <a:sym typeface="Adirek Serif Bold"/>
              </a:rPr>
              <a:t>4</a:t>
            </a:r>
          </a:p>
        </p:txBody>
      </p:sp>
      <p:sp>
        <p:nvSpPr>
          <p:cNvPr id="39" name="TextBox 39"/>
          <p:cNvSpPr txBox="1"/>
          <p:nvPr/>
        </p:nvSpPr>
        <p:spPr>
          <a:xfrm>
            <a:off x="510211" y="6724880"/>
            <a:ext cx="561414" cy="1078108"/>
          </a:xfrm>
          <a:prstGeom prst="rect">
            <a:avLst/>
          </a:prstGeom>
        </p:spPr>
        <p:txBody>
          <a:bodyPr lIns="0" tIns="0" rIns="0" bIns="0" rtlCol="0" anchor="t">
            <a:spAutoFit/>
          </a:bodyPr>
          <a:lstStyle/>
          <a:p>
            <a:pPr algn="ctr">
              <a:lnSpc>
                <a:spcPts val="8826"/>
              </a:lnSpc>
              <a:spcBef>
                <a:spcPct val="0"/>
              </a:spcBef>
            </a:pPr>
            <a:r>
              <a:rPr lang="en-US" sz="6304" b="1">
                <a:solidFill>
                  <a:srgbClr val="000000"/>
                </a:solidFill>
                <a:latin typeface="Adirek Serif Bold"/>
                <a:ea typeface="Adirek Serif Bold"/>
                <a:cs typeface="Adirek Serif Bold"/>
                <a:sym typeface="Adirek Serif Bold"/>
              </a:rPr>
              <a:t>5</a:t>
            </a:r>
          </a:p>
        </p:txBody>
      </p:sp>
      <p:sp>
        <p:nvSpPr>
          <p:cNvPr id="40" name="TextBox 40"/>
          <p:cNvSpPr txBox="1"/>
          <p:nvPr/>
        </p:nvSpPr>
        <p:spPr>
          <a:xfrm>
            <a:off x="6557878" y="6140415"/>
            <a:ext cx="4294672" cy="775550"/>
          </a:xfrm>
          <a:prstGeom prst="rect">
            <a:avLst/>
          </a:prstGeom>
        </p:spPr>
        <p:txBody>
          <a:bodyPr lIns="0" tIns="0" rIns="0" bIns="0" rtlCol="0" anchor="t">
            <a:spAutoFit/>
          </a:bodyPr>
          <a:lstStyle/>
          <a:p>
            <a:pPr algn="l">
              <a:lnSpc>
                <a:spcPts val="6078"/>
              </a:lnSpc>
              <a:spcBef>
                <a:spcPct val="0"/>
              </a:spcBef>
            </a:pPr>
            <a:r>
              <a:rPr lang="en-US" sz="4341" b="1" spc="182">
                <a:solidFill>
                  <a:srgbClr val="000000"/>
                </a:solidFill>
                <a:latin typeface="Yanone Kaffeesatz Bold"/>
                <a:ea typeface="Yanone Kaffeesatz Bold"/>
                <a:cs typeface="Yanone Kaffeesatz Bold"/>
                <a:sym typeface="Yanone Kaffeesatz Bold"/>
              </a:rPr>
              <a:t>Principaux packages</a:t>
            </a:r>
          </a:p>
        </p:txBody>
      </p:sp>
      <p:sp>
        <p:nvSpPr>
          <p:cNvPr id="41" name="TextBox 41"/>
          <p:cNvSpPr txBox="1"/>
          <p:nvPr/>
        </p:nvSpPr>
        <p:spPr>
          <a:xfrm>
            <a:off x="1475470" y="6992862"/>
            <a:ext cx="4801558" cy="775550"/>
          </a:xfrm>
          <a:prstGeom prst="rect">
            <a:avLst/>
          </a:prstGeom>
        </p:spPr>
        <p:txBody>
          <a:bodyPr lIns="0" tIns="0" rIns="0" bIns="0" rtlCol="0" anchor="t">
            <a:spAutoFit/>
          </a:bodyPr>
          <a:lstStyle/>
          <a:p>
            <a:pPr algn="l">
              <a:lnSpc>
                <a:spcPts val="6078"/>
              </a:lnSpc>
              <a:spcBef>
                <a:spcPct val="0"/>
              </a:spcBef>
            </a:pPr>
            <a:r>
              <a:rPr lang="en-US" sz="4341" b="1" spc="182">
                <a:solidFill>
                  <a:srgbClr val="000000"/>
                </a:solidFill>
                <a:latin typeface="Yanone Kaffeesatz Bold"/>
                <a:ea typeface="Yanone Kaffeesatz Bold"/>
                <a:cs typeface="Yanone Kaffeesatz Bold"/>
                <a:sym typeface="Yanone Kaffeesatz Bold"/>
              </a:rPr>
              <a:t>Mesure de performance</a:t>
            </a:r>
          </a:p>
        </p:txBody>
      </p:sp>
      <p:grpSp>
        <p:nvGrpSpPr>
          <p:cNvPr id="42" name="Group 42"/>
          <p:cNvGrpSpPr/>
          <p:nvPr/>
        </p:nvGrpSpPr>
        <p:grpSpPr>
          <a:xfrm>
            <a:off x="5380661" y="8085884"/>
            <a:ext cx="896367" cy="526728"/>
            <a:chOff x="0" y="0"/>
            <a:chExt cx="350669" cy="206062"/>
          </a:xfrm>
        </p:grpSpPr>
        <p:sp>
          <p:nvSpPr>
            <p:cNvPr id="43" name="Freeform 43"/>
            <p:cNvSpPr/>
            <p:nvPr/>
          </p:nvSpPr>
          <p:spPr>
            <a:xfrm>
              <a:off x="0" y="0"/>
              <a:ext cx="350669" cy="206062"/>
            </a:xfrm>
            <a:custGeom>
              <a:avLst/>
              <a:gdLst/>
              <a:ahLst/>
              <a:cxnLst/>
              <a:rect l="l" t="t" r="r" b="b"/>
              <a:pathLst>
                <a:path w="350669" h="206062">
                  <a:moveTo>
                    <a:pt x="0" y="0"/>
                  </a:moveTo>
                  <a:lnTo>
                    <a:pt x="350669" y="0"/>
                  </a:lnTo>
                  <a:lnTo>
                    <a:pt x="350669" y="206062"/>
                  </a:lnTo>
                  <a:lnTo>
                    <a:pt x="0" y="206062"/>
                  </a:lnTo>
                  <a:close/>
                </a:path>
              </a:pathLst>
            </a:custGeom>
            <a:solidFill>
              <a:srgbClr val="DFC6B0"/>
            </a:solidFill>
            <a:ln w="190500" cap="sq">
              <a:solidFill>
                <a:srgbClr val="DFC6B0"/>
              </a:solidFill>
              <a:prstDash val="solid"/>
              <a:miter/>
            </a:ln>
          </p:spPr>
        </p:sp>
        <p:sp>
          <p:nvSpPr>
            <p:cNvPr id="44" name="TextBox 44"/>
            <p:cNvSpPr txBox="1"/>
            <p:nvPr/>
          </p:nvSpPr>
          <p:spPr>
            <a:xfrm>
              <a:off x="0" y="-76200"/>
              <a:ext cx="350669" cy="282262"/>
            </a:xfrm>
            <a:prstGeom prst="rect">
              <a:avLst/>
            </a:prstGeom>
          </p:spPr>
          <p:txBody>
            <a:bodyPr lIns="50800" tIns="50800" rIns="50800" bIns="50800" rtlCol="0" anchor="ctr"/>
            <a:lstStyle/>
            <a:p>
              <a:pPr algn="ctr">
                <a:lnSpc>
                  <a:spcPts val="3610"/>
                </a:lnSpc>
              </a:pPr>
              <a:endParaRPr/>
            </a:p>
          </p:txBody>
        </p:sp>
      </p:grpSp>
      <p:sp>
        <p:nvSpPr>
          <p:cNvPr id="45" name="TextBox 45"/>
          <p:cNvSpPr txBox="1"/>
          <p:nvPr/>
        </p:nvSpPr>
        <p:spPr>
          <a:xfrm>
            <a:off x="5535757" y="7636341"/>
            <a:ext cx="561414" cy="1078108"/>
          </a:xfrm>
          <a:prstGeom prst="rect">
            <a:avLst/>
          </a:prstGeom>
        </p:spPr>
        <p:txBody>
          <a:bodyPr lIns="0" tIns="0" rIns="0" bIns="0" rtlCol="0" anchor="t">
            <a:spAutoFit/>
          </a:bodyPr>
          <a:lstStyle/>
          <a:p>
            <a:pPr algn="ctr">
              <a:lnSpc>
                <a:spcPts val="8826"/>
              </a:lnSpc>
              <a:spcBef>
                <a:spcPct val="0"/>
              </a:spcBef>
            </a:pPr>
            <a:r>
              <a:rPr lang="en-US" sz="6304" b="1">
                <a:solidFill>
                  <a:srgbClr val="000000"/>
                </a:solidFill>
                <a:latin typeface="Adirek Serif Bold"/>
                <a:ea typeface="Adirek Serif Bold"/>
                <a:cs typeface="Adirek Serif Bold"/>
                <a:sym typeface="Adirek Serif Bold"/>
              </a:rPr>
              <a:t>5</a:t>
            </a:r>
          </a:p>
        </p:txBody>
      </p:sp>
      <p:sp>
        <p:nvSpPr>
          <p:cNvPr id="46" name="TextBox 46"/>
          <p:cNvSpPr txBox="1"/>
          <p:nvPr/>
        </p:nvSpPr>
        <p:spPr>
          <a:xfrm>
            <a:off x="6501016" y="7904323"/>
            <a:ext cx="4896628" cy="775550"/>
          </a:xfrm>
          <a:prstGeom prst="rect">
            <a:avLst/>
          </a:prstGeom>
        </p:spPr>
        <p:txBody>
          <a:bodyPr lIns="0" tIns="0" rIns="0" bIns="0" rtlCol="0" anchor="t">
            <a:spAutoFit/>
          </a:bodyPr>
          <a:lstStyle/>
          <a:p>
            <a:pPr algn="l">
              <a:lnSpc>
                <a:spcPts val="6078"/>
              </a:lnSpc>
              <a:spcBef>
                <a:spcPct val="0"/>
              </a:spcBef>
            </a:pPr>
            <a:r>
              <a:rPr lang="en-US" sz="4341" b="1" spc="182">
                <a:solidFill>
                  <a:srgbClr val="000000"/>
                </a:solidFill>
                <a:latin typeface="Yanone Kaffeesatz Bold"/>
                <a:ea typeface="Yanone Kaffeesatz Bold"/>
                <a:cs typeface="Yanone Kaffeesatz Bold"/>
                <a:sym typeface="Yanone Kaffeesatz Bold"/>
              </a:rPr>
              <a:t>Défis et bonnes pratiques</a:t>
            </a:r>
          </a:p>
        </p:txBody>
      </p:sp>
      <p:grpSp>
        <p:nvGrpSpPr>
          <p:cNvPr id="47" name="Group 47"/>
          <p:cNvGrpSpPr/>
          <p:nvPr/>
        </p:nvGrpSpPr>
        <p:grpSpPr>
          <a:xfrm>
            <a:off x="2685722" y="9105560"/>
            <a:ext cx="896367" cy="526728"/>
            <a:chOff x="0" y="0"/>
            <a:chExt cx="350669" cy="206062"/>
          </a:xfrm>
        </p:grpSpPr>
        <p:sp>
          <p:nvSpPr>
            <p:cNvPr id="48" name="Freeform 48"/>
            <p:cNvSpPr/>
            <p:nvPr/>
          </p:nvSpPr>
          <p:spPr>
            <a:xfrm>
              <a:off x="0" y="0"/>
              <a:ext cx="350669" cy="206062"/>
            </a:xfrm>
            <a:custGeom>
              <a:avLst/>
              <a:gdLst/>
              <a:ahLst/>
              <a:cxnLst/>
              <a:rect l="l" t="t" r="r" b="b"/>
              <a:pathLst>
                <a:path w="350669" h="206062">
                  <a:moveTo>
                    <a:pt x="0" y="0"/>
                  </a:moveTo>
                  <a:lnTo>
                    <a:pt x="350669" y="0"/>
                  </a:lnTo>
                  <a:lnTo>
                    <a:pt x="350669" y="206062"/>
                  </a:lnTo>
                  <a:lnTo>
                    <a:pt x="0" y="206062"/>
                  </a:lnTo>
                  <a:close/>
                </a:path>
              </a:pathLst>
            </a:custGeom>
            <a:solidFill>
              <a:srgbClr val="DFC6B0"/>
            </a:solidFill>
            <a:ln w="190500" cap="sq">
              <a:solidFill>
                <a:srgbClr val="DFC6B0"/>
              </a:solidFill>
              <a:prstDash val="solid"/>
              <a:miter/>
            </a:ln>
          </p:spPr>
        </p:sp>
        <p:sp>
          <p:nvSpPr>
            <p:cNvPr id="49" name="TextBox 49"/>
            <p:cNvSpPr txBox="1"/>
            <p:nvPr/>
          </p:nvSpPr>
          <p:spPr>
            <a:xfrm>
              <a:off x="0" y="-76200"/>
              <a:ext cx="350669" cy="282262"/>
            </a:xfrm>
            <a:prstGeom prst="rect">
              <a:avLst/>
            </a:prstGeom>
          </p:spPr>
          <p:txBody>
            <a:bodyPr lIns="50800" tIns="50800" rIns="50800" bIns="50800" rtlCol="0" anchor="ctr"/>
            <a:lstStyle/>
            <a:p>
              <a:pPr algn="ctr">
                <a:lnSpc>
                  <a:spcPts val="3610"/>
                </a:lnSpc>
              </a:pPr>
              <a:endParaRPr/>
            </a:p>
          </p:txBody>
        </p:sp>
      </p:grpSp>
      <p:sp>
        <p:nvSpPr>
          <p:cNvPr id="50" name="TextBox 50"/>
          <p:cNvSpPr txBox="1"/>
          <p:nvPr/>
        </p:nvSpPr>
        <p:spPr>
          <a:xfrm>
            <a:off x="3804154" y="8885899"/>
            <a:ext cx="2951367" cy="976211"/>
          </a:xfrm>
          <a:prstGeom prst="rect">
            <a:avLst/>
          </a:prstGeom>
        </p:spPr>
        <p:txBody>
          <a:bodyPr lIns="0" tIns="0" rIns="0" bIns="0" rtlCol="0" anchor="t">
            <a:spAutoFit/>
          </a:bodyPr>
          <a:lstStyle/>
          <a:p>
            <a:pPr algn="l">
              <a:lnSpc>
                <a:spcPts val="7618"/>
              </a:lnSpc>
              <a:spcBef>
                <a:spcPct val="0"/>
              </a:spcBef>
            </a:pPr>
            <a:r>
              <a:rPr lang="en-US" sz="5441" b="1" spc="228">
                <a:solidFill>
                  <a:srgbClr val="000000"/>
                </a:solidFill>
                <a:latin typeface="Yanone Kaffeesatz Bold"/>
                <a:ea typeface="Yanone Kaffeesatz Bold"/>
                <a:cs typeface="Yanone Kaffeesatz Bold"/>
                <a:sym typeface="Yanone Kaffeesatz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6762988" y="2328135"/>
            <a:ext cx="4762023" cy="980151"/>
            <a:chOff x="0" y="0"/>
            <a:chExt cx="6349364" cy="1306868"/>
          </a:xfrm>
        </p:grpSpPr>
        <p:grpSp>
          <p:nvGrpSpPr>
            <p:cNvPr id="6" name="Group 6"/>
            <p:cNvGrpSpPr/>
            <p:nvPr/>
          </p:nvGrpSpPr>
          <p:grpSpPr>
            <a:xfrm>
              <a:off x="896759" y="0"/>
              <a:ext cx="4555846" cy="703033"/>
              <a:chOff x="0" y="0"/>
              <a:chExt cx="4762469" cy="734918"/>
            </a:xfrm>
          </p:grpSpPr>
          <p:sp>
            <p:nvSpPr>
              <p:cNvPr id="7" name="Freeform 7"/>
              <p:cNvSpPr/>
              <p:nvPr/>
            </p:nvSpPr>
            <p:spPr>
              <a:xfrm>
                <a:off x="0" y="0"/>
                <a:ext cx="4762469" cy="734918"/>
              </a:xfrm>
              <a:custGeom>
                <a:avLst/>
                <a:gdLst/>
                <a:ahLst/>
                <a:cxnLst/>
                <a:rect l="l" t="t" r="r" b="b"/>
                <a:pathLst>
                  <a:path w="4762469" h="734918">
                    <a:moveTo>
                      <a:pt x="0" y="0"/>
                    </a:moveTo>
                    <a:lnTo>
                      <a:pt x="4762469" y="0"/>
                    </a:lnTo>
                    <a:lnTo>
                      <a:pt x="4762469" y="734918"/>
                    </a:lnTo>
                    <a:lnTo>
                      <a:pt x="0" y="734918"/>
                    </a:lnTo>
                    <a:close/>
                  </a:path>
                </a:pathLst>
              </a:custGeom>
              <a:solidFill>
                <a:srgbClr val="DFC6B0"/>
              </a:solidFill>
              <a:ln cap="sq">
                <a:noFill/>
                <a:prstDash val="solid"/>
                <a:miter/>
              </a:ln>
            </p:spPr>
          </p:sp>
          <p:sp>
            <p:nvSpPr>
              <p:cNvPr id="8" name="TextBox 8"/>
              <p:cNvSpPr txBox="1"/>
              <p:nvPr/>
            </p:nvSpPr>
            <p:spPr>
              <a:xfrm>
                <a:off x="0" y="-76200"/>
                <a:ext cx="4762469" cy="811118"/>
              </a:xfrm>
              <a:prstGeom prst="rect">
                <a:avLst/>
              </a:prstGeom>
            </p:spPr>
            <p:txBody>
              <a:bodyPr lIns="50800" tIns="50800" rIns="50800" bIns="50800" rtlCol="0" anchor="ctr"/>
              <a:lstStyle/>
              <a:p>
                <a:pPr algn="ctr">
                  <a:lnSpc>
                    <a:spcPts val="3610"/>
                  </a:lnSpc>
                </a:pPr>
                <a:endParaRPr/>
              </a:p>
            </p:txBody>
          </p:sp>
        </p:grpSp>
        <p:sp>
          <p:nvSpPr>
            <p:cNvPr id="9" name="TextBox 9"/>
            <p:cNvSpPr txBox="1"/>
            <p:nvPr/>
          </p:nvSpPr>
          <p:spPr>
            <a:xfrm>
              <a:off x="0" y="-62726"/>
              <a:ext cx="6349364" cy="1369595"/>
            </a:xfrm>
            <a:prstGeom prst="rect">
              <a:avLst/>
            </a:prstGeom>
          </p:spPr>
          <p:txBody>
            <a:bodyPr lIns="0" tIns="0" rIns="0" bIns="0" rtlCol="0" anchor="t">
              <a:spAutoFit/>
            </a:bodyPr>
            <a:lstStyle/>
            <a:p>
              <a:pPr algn="ctr">
                <a:lnSpc>
                  <a:spcPts val="8351"/>
                </a:lnSpc>
                <a:spcBef>
                  <a:spcPct val="0"/>
                </a:spcBef>
              </a:pPr>
              <a:r>
                <a:rPr lang="en-US" sz="5965" spc="1085">
                  <a:solidFill>
                    <a:srgbClr val="000000"/>
                  </a:solidFill>
                  <a:latin typeface="Yanone Kaffeesatz"/>
                  <a:ea typeface="Yanone Kaffeesatz"/>
                  <a:cs typeface="Yanone Kaffeesatz"/>
                  <a:sym typeface="Yanone Kaffeesatz"/>
                </a:rPr>
                <a:t>CONTEXTE</a:t>
              </a:r>
            </a:p>
          </p:txBody>
        </p:sp>
      </p:grpSp>
      <p:grpSp>
        <p:nvGrpSpPr>
          <p:cNvPr id="10" name="Group 10"/>
          <p:cNvGrpSpPr/>
          <p:nvPr/>
        </p:nvGrpSpPr>
        <p:grpSpPr>
          <a:xfrm>
            <a:off x="17864591" y="9790909"/>
            <a:ext cx="423409" cy="496091"/>
            <a:chOff x="0" y="0"/>
            <a:chExt cx="212232" cy="248664"/>
          </a:xfrm>
        </p:grpSpPr>
        <p:sp>
          <p:nvSpPr>
            <p:cNvPr id="11" name="Freeform 11"/>
            <p:cNvSpPr/>
            <p:nvPr/>
          </p:nvSpPr>
          <p:spPr>
            <a:xfrm>
              <a:off x="0" y="0"/>
              <a:ext cx="212232" cy="248664"/>
            </a:xfrm>
            <a:custGeom>
              <a:avLst/>
              <a:gdLst/>
              <a:ahLst/>
              <a:cxnLst/>
              <a:rect l="l" t="t" r="r" b="b"/>
              <a:pathLst>
                <a:path w="212232" h="248664">
                  <a:moveTo>
                    <a:pt x="0" y="0"/>
                  </a:moveTo>
                  <a:lnTo>
                    <a:pt x="212232" y="0"/>
                  </a:lnTo>
                  <a:lnTo>
                    <a:pt x="212232" y="248664"/>
                  </a:lnTo>
                  <a:lnTo>
                    <a:pt x="0" y="248664"/>
                  </a:lnTo>
                  <a:close/>
                </a:path>
              </a:pathLst>
            </a:custGeom>
            <a:solidFill>
              <a:srgbClr val="CBAC91"/>
            </a:solidFill>
            <a:ln cap="sq">
              <a:noFill/>
              <a:prstDash val="solid"/>
              <a:miter/>
            </a:ln>
          </p:spPr>
        </p:sp>
        <p:sp>
          <p:nvSpPr>
            <p:cNvPr id="12" name="TextBox 12"/>
            <p:cNvSpPr txBox="1"/>
            <p:nvPr/>
          </p:nvSpPr>
          <p:spPr>
            <a:xfrm>
              <a:off x="0" y="-76200"/>
              <a:ext cx="212232" cy="324864"/>
            </a:xfrm>
            <a:prstGeom prst="rect">
              <a:avLst/>
            </a:prstGeom>
          </p:spPr>
          <p:txBody>
            <a:bodyPr lIns="50800" tIns="50800" rIns="50800" bIns="50800" rtlCol="0" anchor="ctr"/>
            <a:lstStyle/>
            <a:p>
              <a:pPr algn="ctr">
                <a:lnSpc>
                  <a:spcPts val="3610"/>
                </a:lnSpc>
              </a:pPr>
              <a:endParaRPr/>
            </a:p>
          </p:txBody>
        </p:sp>
      </p:grpSp>
      <p:grpSp>
        <p:nvGrpSpPr>
          <p:cNvPr id="13" name="Group 13"/>
          <p:cNvGrpSpPr/>
          <p:nvPr/>
        </p:nvGrpSpPr>
        <p:grpSpPr>
          <a:xfrm>
            <a:off x="5480544" y="7676202"/>
            <a:ext cx="8444831" cy="2114707"/>
            <a:chOff x="0" y="0"/>
            <a:chExt cx="2224153" cy="556960"/>
          </a:xfrm>
        </p:grpSpPr>
        <p:sp>
          <p:nvSpPr>
            <p:cNvPr id="14" name="Freeform 14"/>
            <p:cNvSpPr/>
            <p:nvPr/>
          </p:nvSpPr>
          <p:spPr>
            <a:xfrm>
              <a:off x="0" y="0"/>
              <a:ext cx="2224153" cy="556960"/>
            </a:xfrm>
            <a:custGeom>
              <a:avLst/>
              <a:gdLst/>
              <a:ahLst/>
              <a:cxnLst/>
              <a:rect l="l" t="t" r="r" b="b"/>
              <a:pathLst>
                <a:path w="2224153" h="556960">
                  <a:moveTo>
                    <a:pt x="0" y="0"/>
                  </a:moveTo>
                  <a:lnTo>
                    <a:pt x="2224153" y="0"/>
                  </a:lnTo>
                  <a:lnTo>
                    <a:pt x="2224153" y="556960"/>
                  </a:lnTo>
                  <a:lnTo>
                    <a:pt x="0" y="556960"/>
                  </a:lnTo>
                  <a:close/>
                </a:path>
              </a:pathLst>
            </a:custGeom>
            <a:solidFill>
              <a:srgbClr val="EFE2D5"/>
            </a:solidFill>
          </p:spPr>
        </p:sp>
        <p:sp>
          <p:nvSpPr>
            <p:cNvPr id="15" name="TextBox 15"/>
            <p:cNvSpPr txBox="1"/>
            <p:nvPr/>
          </p:nvSpPr>
          <p:spPr>
            <a:xfrm>
              <a:off x="0" y="-76200"/>
              <a:ext cx="2224153" cy="633160"/>
            </a:xfrm>
            <a:prstGeom prst="rect">
              <a:avLst/>
            </a:prstGeom>
          </p:spPr>
          <p:txBody>
            <a:bodyPr lIns="50800" tIns="50800" rIns="50800" bIns="50800" rtlCol="0" anchor="ctr"/>
            <a:lstStyle/>
            <a:p>
              <a:pPr algn="ctr">
                <a:lnSpc>
                  <a:spcPts val="3610"/>
                </a:lnSpc>
              </a:pPr>
              <a:endParaRPr/>
            </a:p>
          </p:txBody>
        </p:sp>
      </p:grpSp>
      <p:sp>
        <p:nvSpPr>
          <p:cNvPr id="16" name="TextBox 16"/>
          <p:cNvSpPr txBox="1"/>
          <p:nvPr/>
        </p:nvSpPr>
        <p:spPr>
          <a:xfrm>
            <a:off x="5388109" y="-8885"/>
            <a:ext cx="9448743" cy="2048071"/>
          </a:xfrm>
          <a:prstGeom prst="rect">
            <a:avLst/>
          </a:prstGeom>
        </p:spPr>
        <p:txBody>
          <a:bodyPr lIns="0" tIns="0" rIns="0" bIns="0" rtlCol="0" anchor="t">
            <a:spAutoFit/>
          </a:bodyPr>
          <a:lstStyle/>
          <a:p>
            <a:pPr algn="ctr">
              <a:lnSpc>
                <a:spcPts val="16789"/>
              </a:lnSpc>
              <a:spcBef>
                <a:spcPct val="0"/>
              </a:spcBef>
            </a:pPr>
            <a:r>
              <a:rPr lang="en-US" sz="11992">
                <a:solidFill>
                  <a:srgbClr val="000000"/>
                </a:solidFill>
                <a:latin typeface="Adirek Serif"/>
                <a:ea typeface="Adirek Serif"/>
                <a:cs typeface="Adirek Serif"/>
                <a:sym typeface="Adirek Serif"/>
              </a:rPr>
              <a:t>Introduction (1/2)</a:t>
            </a:r>
          </a:p>
        </p:txBody>
      </p:sp>
      <p:grpSp>
        <p:nvGrpSpPr>
          <p:cNvPr id="17" name="Group 17"/>
          <p:cNvGrpSpPr/>
          <p:nvPr/>
        </p:nvGrpSpPr>
        <p:grpSpPr>
          <a:xfrm>
            <a:off x="2543643" y="3751905"/>
            <a:ext cx="5873802" cy="1240369"/>
            <a:chOff x="0" y="0"/>
            <a:chExt cx="7831736" cy="1653826"/>
          </a:xfrm>
        </p:grpSpPr>
        <p:grpSp>
          <p:nvGrpSpPr>
            <p:cNvPr id="18" name="Group 18"/>
            <p:cNvGrpSpPr/>
            <p:nvPr/>
          </p:nvGrpSpPr>
          <p:grpSpPr>
            <a:xfrm>
              <a:off x="1354972" y="0"/>
              <a:ext cx="6476763" cy="1653826"/>
              <a:chOff x="0" y="0"/>
              <a:chExt cx="1279361" cy="326682"/>
            </a:xfrm>
          </p:grpSpPr>
          <p:sp>
            <p:nvSpPr>
              <p:cNvPr id="19" name="Freeform 19"/>
              <p:cNvSpPr/>
              <p:nvPr/>
            </p:nvSpPr>
            <p:spPr>
              <a:xfrm>
                <a:off x="0" y="0"/>
                <a:ext cx="1279361" cy="326682"/>
              </a:xfrm>
              <a:custGeom>
                <a:avLst/>
                <a:gdLst/>
                <a:ahLst/>
                <a:cxnLst/>
                <a:rect l="l" t="t" r="r" b="b"/>
                <a:pathLst>
                  <a:path w="1279361" h="326682">
                    <a:moveTo>
                      <a:pt x="0" y="0"/>
                    </a:moveTo>
                    <a:lnTo>
                      <a:pt x="1279361" y="0"/>
                    </a:lnTo>
                    <a:lnTo>
                      <a:pt x="1279361" y="326682"/>
                    </a:lnTo>
                    <a:lnTo>
                      <a:pt x="0" y="326682"/>
                    </a:lnTo>
                    <a:close/>
                  </a:path>
                </a:pathLst>
              </a:custGeom>
              <a:solidFill>
                <a:srgbClr val="EFE2D5"/>
              </a:solidFill>
            </p:spPr>
          </p:sp>
          <p:sp>
            <p:nvSpPr>
              <p:cNvPr id="20" name="TextBox 20"/>
              <p:cNvSpPr txBox="1"/>
              <p:nvPr/>
            </p:nvSpPr>
            <p:spPr>
              <a:xfrm>
                <a:off x="0" y="-76200"/>
                <a:ext cx="1279361" cy="402882"/>
              </a:xfrm>
              <a:prstGeom prst="rect">
                <a:avLst/>
              </a:prstGeom>
            </p:spPr>
            <p:txBody>
              <a:bodyPr lIns="50800" tIns="50800" rIns="50800" bIns="50800" rtlCol="0" anchor="ctr"/>
              <a:lstStyle/>
              <a:p>
                <a:pPr algn="ctr">
                  <a:lnSpc>
                    <a:spcPts val="3610"/>
                  </a:lnSpc>
                </a:pPr>
                <a:endParaRPr/>
              </a:p>
            </p:txBody>
          </p:sp>
        </p:grpSp>
        <p:sp>
          <p:nvSpPr>
            <p:cNvPr id="21" name="Freeform 21"/>
            <p:cNvSpPr/>
            <p:nvPr/>
          </p:nvSpPr>
          <p:spPr>
            <a:xfrm>
              <a:off x="0" y="3206"/>
              <a:ext cx="586609" cy="1589334"/>
            </a:xfrm>
            <a:custGeom>
              <a:avLst/>
              <a:gdLst/>
              <a:ahLst/>
              <a:cxnLst/>
              <a:rect l="l" t="t" r="r" b="b"/>
              <a:pathLst>
                <a:path w="586609" h="1589334">
                  <a:moveTo>
                    <a:pt x="0" y="0"/>
                  </a:moveTo>
                  <a:lnTo>
                    <a:pt x="586609" y="0"/>
                  </a:lnTo>
                  <a:lnTo>
                    <a:pt x="586609" y="1589334"/>
                  </a:lnTo>
                  <a:lnTo>
                    <a:pt x="0" y="15893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2" name="TextBox 22"/>
            <p:cNvSpPr txBox="1"/>
            <p:nvPr/>
          </p:nvSpPr>
          <p:spPr>
            <a:xfrm>
              <a:off x="1870935" y="106949"/>
              <a:ext cx="5700372" cy="1278003"/>
            </a:xfrm>
            <a:prstGeom prst="rect">
              <a:avLst/>
            </a:prstGeom>
          </p:spPr>
          <p:txBody>
            <a:bodyPr lIns="0" tIns="0" rIns="0" bIns="0" rtlCol="0" anchor="t">
              <a:spAutoFit/>
            </a:bodyPr>
            <a:lstStyle/>
            <a:p>
              <a:pPr algn="ctr">
                <a:lnSpc>
                  <a:spcPts val="4178"/>
                </a:lnSpc>
              </a:pPr>
              <a:r>
                <a:rPr lang="en-US" sz="2099" b="1" spc="18">
                  <a:solidFill>
                    <a:srgbClr val="343434"/>
                  </a:solidFill>
                  <a:latin typeface="Open Sauce Bold"/>
                  <a:ea typeface="Open Sauce Bold"/>
                  <a:cs typeface="Open Sauce Bold"/>
                  <a:sym typeface="Open Sauce Bold"/>
                </a:rPr>
                <a:t>Explosion du Big Data:</a:t>
              </a:r>
              <a:r>
                <a:rPr lang="en-US" sz="2099" spc="18">
                  <a:solidFill>
                    <a:srgbClr val="343434"/>
                  </a:solidFill>
                  <a:latin typeface="Open Sauce"/>
                  <a:ea typeface="Open Sauce"/>
                  <a:cs typeface="Open Sauce"/>
                  <a:sym typeface="Open Sauce"/>
                </a:rPr>
                <a:t> </a:t>
              </a:r>
            </a:p>
            <a:p>
              <a:pPr algn="ctr">
                <a:lnSpc>
                  <a:spcPts val="4178"/>
                </a:lnSpc>
              </a:pPr>
              <a:r>
                <a:rPr lang="en-US" sz="2099" spc="18">
                  <a:solidFill>
                    <a:srgbClr val="343434"/>
                  </a:solidFill>
                  <a:latin typeface="Open Sauce"/>
                  <a:ea typeface="Open Sauce"/>
                  <a:cs typeface="Open Sauce"/>
                  <a:sym typeface="Open Sauce"/>
                </a:rPr>
                <a:t>2,5 trillions d’octets par jour</a:t>
              </a:r>
            </a:p>
          </p:txBody>
        </p:sp>
      </p:grpSp>
      <p:sp>
        <p:nvSpPr>
          <p:cNvPr id="23" name="TextBox 23"/>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sp>
        <p:nvSpPr>
          <p:cNvPr id="24" name="TextBox 24"/>
          <p:cNvSpPr txBox="1"/>
          <p:nvPr/>
        </p:nvSpPr>
        <p:spPr>
          <a:xfrm>
            <a:off x="17950326" y="9826722"/>
            <a:ext cx="288831" cy="920480"/>
          </a:xfrm>
          <a:prstGeom prst="rect">
            <a:avLst/>
          </a:prstGeom>
        </p:spPr>
        <p:txBody>
          <a:bodyPr lIns="0" tIns="0" rIns="0" bIns="0" rtlCol="0" anchor="t">
            <a:spAutoFit/>
          </a:bodyPr>
          <a:lstStyle/>
          <a:p>
            <a:pPr algn="ctr">
              <a:lnSpc>
                <a:spcPts val="3677"/>
              </a:lnSpc>
            </a:pPr>
            <a:r>
              <a:rPr lang="en-US" sz="2626" spc="478">
                <a:solidFill>
                  <a:srgbClr val="F8F5F1"/>
                </a:solidFill>
                <a:latin typeface="Yanone Kaffeesatz"/>
                <a:ea typeface="Yanone Kaffeesatz"/>
                <a:cs typeface="Yanone Kaffeesatz"/>
                <a:sym typeface="Yanone Kaffeesatz"/>
              </a:rPr>
              <a:t>1</a:t>
            </a:r>
          </a:p>
          <a:p>
            <a:pPr algn="ctr">
              <a:lnSpc>
                <a:spcPts val="3677"/>
              </a:lnSpc>
              <a:spcBef>
                <a:spcPct val="0"/>
              </a:spcBef>
            </a:pPr>
            <a:endParaRPr lang="en-US" sz="2626" spc="478">
              <a:solidFill>
                <a:srgbClr val="F8F5F1"/>
              </a:solidFill>
              <a:latin typeface="Yanone Kaffeesatz"/>
              <a:ea typeface="Yanone Kaffeesatz"/>
              <a:cs typeface="Yanone Kaffeesatz"/>
              <a:sym typeface="Yanone Kaffeesatz"/>
            </a:endParaRPr>
          </a:p>
        </p:txBody>
      </p:sp>
      <p:grpSp>
        <p:nvGrpSpPr>
          <p:cNvPr id="25" name="Group 25"/>
          <p:cNvGrpSpPr/>
          <p:nvPr/>
        </p:nvGrpSpPr>
        <p:grpSpPr>
          <a:xfrm>
            <a:off x="10112480" y="3751905"/>
            <a:ext cx="5548317" cy="1240369"/>
            <a:chOff x="0" y="0"/>
            <a:chExt cx="7397756" cy="1653826"/>
          </a:xfrm>
        </p:grpSpPr>
        <p:grpSp>
          <p:nvGrpSpPr>
            <p:cNvPr id="26" name="Group 26"/>
            <p:cNvGrpSpPr/>
            <p:nvPr/>
          </p:nvGrpSpPr>
          <p:grpSpPr>
            <a:xfrm>
              <a:off x="1444062" y="0"/>
              <a:ext cx="5953694" cy="1653826"/>
              <a:chOff x="0" y="0"/>
              <a:chExt cx="1176038" cy="326682"/>
            </a:xfrm>
          </p:grpSpPr>
          <p:sp>
            <p:nvSpPr>
              <p:cNvPr id="27" name="Freeform 27"/>
              <p:cNvSpPr/>
              <p:nvPr/>
            </p:nvSpPr>
            <p:spPr>
              <a:xfrm>
                <a:off x="0" y="0"/>
                <a:ext cx="1176038" cy="326682"/>
              </a:xfrm>
              <a:custGeom>
                <a:avLst/>
                <a:gdLst/>
                <a:ahLst/>
                <a:cxnLst/>
                <a:rect l="l" t="t" r="r" b="b"/>
                <a:pathLst>
                  <a:path w="1176038" h="326682">
                    <a:moveTo>
                      <a:pt x="0" y="0"/>
                    </a:moveTo>
                    <a:lnTo>
                      <a:pt x="1176038" y="0"/>
                    </a:lnTo>
                    <a:lnTo>
                      <a:pt x="1176038" y="326682"/>
                    </a:lnTo>
                    <a:lnTo>
                      <a:pt x="0" y="326682"/>
                    </a:lnTo>
                    <a:close/>
                  </a:path>
                </a:pathLst>
              </a:custGeom>
              <a:solidFill>
                <a:srgbClr val="EFE2D5"/>
              </a:solidFill>
            </p:spPr>
          </p:sp>
          <p:sp>
            <p:nvSpPr>
              <p:cNvPr id="28" name="TextBox 28"/>
              <p:cNvSpPr txBox="1"/>
              <p:nvPr/>
            </p:nvSpPr>
            <p:spPr>
              <a:xfrm>
                <a:off x="0" y="-76200"/>
                <a:ext cx="1176038" cy="402882"/>
              </a:xfrm>
              <a:prstGeom prst="rect">
                <a:avLst/>
              </a:prstGeom>
            </p:spPr>
            <p:txBody>
              <a:bodyPr lIns="50800" tIns="50800" rIns="50800" bIns="50800" rtlCol="0" anchor="ctr"/>
              <a:lstStyle/>
              <a:p>
                <a:pPr algn="ctr">
                  <a:lnSpc>
                    <a:spcPts val="3610"/>
                  </a:lnSpc>
                </a:pPr>
                <a:endParaRPr/>
              </a:p>
            </p:txBody>
          </p:sp>
        </p:grpSp>
        <p:sp>
          <p:nvSpPr>
            <p:cNvPr id="29" name="Freeform 29"/>
            <p:cNvSpPr/>
            <p:nvPr/>
          </p:nvSpPr>
          <p:spPr>
            <a:xfrm>
              <a:off x="0" y="239834"/>
              <a:ext cx="1004328" cy="1200827"/>
            </a:xfrm>
            <a:custGeom>
              <a:avLst/>
              <a:gdLst/>
              <a:ahLst/>
              <a:cxnLst/>
              <a:rect l="l" t="t" r="r" b="b"/>
              <a:pathLst>
                <a:path w="1004328" h="1200827">
                  <a:moveTo>
                    <a:pt x="0" y="0"/>
                  </a:moveTo>
                  <a:lnTo>
                    <a:pt x="1004328" y="0"/>
                  </a:lnTo>
                  <a:lnTo>
                    <a:pt x="1004328" y="1200827"/>
                  </a:lnTo>
                  <a:lnTo>
                    <a:pt x="0" y="120082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0" name="TextBox 30"/>
            <p:cNvSpPr txBox="1"/>
            <p:nvPr/>
          </p:nvSpPr>
          <p:spPr>
            <a:xfrm>
              <a:off x="1567767" y="77909"/>
              <a:ext cx="5700372" cy="1278003"/>
            </a:xfrm>
            <a:prstGeom prst="rect">
              <a:avLst/>
            </a:prstGeom>
          </p:spPr>
          <p:txBody>
            <a:bodyPr lIns="0" tIns="0" rIns="0" bIns="0" rtlCol="0" anchor="t">
              <a:spAutoFit/>
            </a:bodyPr>
            <a:lstStyle/>
            <a:p>
              <a:pPr algn="ctr">
                <a:lnSpc>
                  <a:spcPts val="4178"/>
                </a:lnSpc>
              </a:pPr>
              <a:r>
                <a:rPr lang="en-US" sz="2099" b="1" spc="18">
                  <a:solidFill>
                    <a:srgbClr val="343434"/>
                  </a:solidFill>
                  <a:latin typeface="Open Sauce Bold"/>
                  <a:ea typeface="Open Sauce Bold"/>
                  <a:cs typeface="Open Sauce Bold"/>
                  <a:sym typeface="Open Sauce Bold"/>
                </a:rPr>
                <a:t>Borne du calcul séquentiel : </a:t>
              </a:r>
            </a:p>
            <a:p>
              <a:pPr algn="ctr">
                <a:lnSpc>
                  <a:spcPts val="4178"/>
                </a:lnSpc>
              </a:pPr>
              <a:r>
                <a:rPr lang="en-US" sz="2099" spc="18">
                  <a:solidFill>
                    <a:srgbClr val="343434"/>
                  </a:solidFill>
                  <a:latin typeface="Open Sauce"/>
                  <a:ea typeface="Open Sauce"/>
                  <a:cs typeface="Open Sauce"/>
                  <a:sym typeface="Open Sauce"/>
                </a:rPr>
                <a:t>~3 milliards d’instr./s (3 GHz)</a:t>
              </a:r>
            </a:p>
          </p:txBody>
        </p:sp>
      </p:grpSp>
      <p:grpSp>
        <p:nvGrpSpPr>
          <p:cNvPr id="31" name="Group 31"/>
          <p:cNvGrpSpPr/>
          <p:nvPr/>
        </p:nvGrpSpPr>
        <p:grpSpPr>
          <a:xfrm>
            <a:off x="1645854" y="5563834"/>
            <a:ext cx="6211560" cy="1540809"/>
            <a:chOff x="0" y="0"/>
            <a:chExt cx="8282081" cy="2054412"/>
          </a:xfrm>
        </p:grpSpPr>
        <p:grpSp>
          <p:nvGrpSpPr>
            <p:cNvPr id="32" name="Group 32"/>
            <p:cNvGrpSpPr/>
            <p:nvPr/>
          </p:nvGrpSpPr>
          <p:grpSpPr>
            <a:xfrm>
              <a:off x="1549784" y="0"/>
              <a:ext cx="6732297" cy="2054412"/>
              <a:chOff x="0" y="0"/>
              <a:chExt cx="1329836" cy="405810"/>
            </a:xfrm>
          </p:grpSpPr>
          <p:sp>
            <p:nvSpPr>
              <p:cNvPr id="33" name="Freeform 33"/>
              <p:cNvSpPr/>
              <p:nvPr/>
            </p:nvSpPr>
            <p:spPr>
              <a:xfrm>
                <a:off x="0" y="0"/>
                <a:ext cx="1329836" cy="405810"/>
              </a:xfrm>
              <a:custGeom>
                <a:avLst/>
                <a:gdLst/>
                <a:ahLst/>
                <a:cxnLst/>
                <a:rect l="l" t="t" r="r" b="b"/>
                <a:pathLst>
                  <a:path w="1329836" h="405810">
                    <a:moveTo>
                      <a:pt x="0" y="0"/>
                    </a:moveTo>
                    <a:lnTo>
                      <a:pt x="1329836" y="0"/>
                    </a:lnTo>
                    <a:lnTo>
                      <a:pt x="1329836" y="405810"/>
                    </a:lnTo>
                    <a:lnTo>
                      <a:pt x="0" y="405810"/>
                    </a:lnTo>
                    <a:close/>
                  </a:path>
                </a:pathLst>
              </a:custGeom>
              <a:solidFill>
                <a:srgbClr val="EFE2D5"/>
              </a:solidFill>
            </p:spPr>
          </p:sp>
          <p:sp>
            <p:nvSpPr>
              <p:cNvPr id="34" name="TextBox 34"/>
              <p:cNvSpPr txBox="1"/>
              <p:nvPr/>
            </p:nvSpPr>
            <p:spPr>
              <a:xfrm>
                <a:off x="0" y="-76200"/>
                <a:ext cx="1329836" cy="482010"/>
              </a:xfrm>
              <a:prstGeom prst="rect">
                <a:avLst/>
              </a:prstGeom>
            </p:spPr>
            <p:txBody>
              <a:bodyPr lIns="50800" tIns="50800" rIns="50800" bIns="50800" rtlCol="0" anchor="ctr"/>
              <a:lstStyle/>
              <a:p>
                <a:pPr algn="ctr">
                  <a:lnSpc>
                    <a:spcPts val="3610"/>
                  </a:lnSpc>
                </a:pPr>
                <a:endParaRPr/>
              </a:p>
            </p:txBody>
          </p:sp>
        </p:grpSp>
        <p:sp>
          <p:nvSpPr>
            <p:cNvPr id="35" name="Freeform 35"/>
            <p:cNvSpPr/>
            <p:nvPr/>
          </p:nvSpPr>
          <p:spPr>
            <a:xfrm>
              <a:off x="0" y="329898"/>
              <a:ext cx="976232" cy="1394617"/>
            </a:xfrm>
            <a:custGeom>
              <a:avLst/>
              <a:gdLst/>
              <a:ahLst/>
              <a:cxnLst/>
              <a:rect l="l" t="t" r="r" b="b"/>
              <a:pathLst>
                <a:path w="976232" h="1394617">
                  <a:moveTo>
                    <a:pt x="0" y="0"/>
                  </a:moveTo>
                  <a:lnTo>
                    <a:pt x="976232" y="0"/>
                  </a:lnTo>
                  <a:lnTo>
                    <a:pt x="976232" y="1394616"/>
                  </a:lnTo>
                  <a:lnTo>
                    <a:pt x="0" y="13946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6" name="TextBox 36"/>
            <p:cNvSpPr txBox="1"/>
            <p:nvPr/>
          </p:nvSpPr>
          <p:spPr>
            <a:xfrm>
              <a:off x="1549784" y="133130"/>
              <a:ext cx="6732297" cy="1616584"/>
            </a:xfrm>
            <a:prstGeom prst="rect">
              <a:avLst/>
            </a:prstGeom>
          </p:spPr>
          <p:txBody>
            <a:bodyPr lIns="0" tIns="0" rIns="0" bIns="0" rtlCol="0" anchor="t">
              <a:spAutoFit/>
            </a:bodyPr>
            <a:lstStyle/>
            <a:p>
              <a:pPr algn="ctr">
                <a:lnSpc>
                  <a:spcPts val="4178"/>
                </a:lnSpc>
              </a:pPr>
              <a:r>
                <a:rPr lang="en-US" sz="2099" b="1" spc="18">
                  <a:solidFill>
                    <a:srgbClr val="343434"/>
                  </a:solidFill>
                  <a:latin typeface="Open Sauce Bold"/>
                  <a:ea typeface="Open Sauce Bold"/>
                  <a:cs typeface="Open Sauce Bold"/>
                  <a:sym typeface="Open Sauce Bold"/>
                </a:rPr>
                <a:t>Loi de Moore (1965) : </a:t>
              </a:r>
            </a:p>
            <a:p>
              <a:pPr algn="ctr">
                <a:lnSpc>
                  <a:spcPts val="2729"/>
                </a:lnSpc>
              </a:pPr>
              <a:r>
                <a:rPr lang="en-US" sz="2099" spc="18">
                  <a:solidFill>
                    <a:srgbClr val="343434"/>
                  </a:solidFill>
                  <a:latin typeface="Open Sauce"/>
                  <a:ea typeface="Open Sauce"/>
                  <a:cs typeface="Open Sauce"/>
                  <a:sym typeface="Open Sauce"/>
                </a:rPr>
                <a:t>doublement du nombre de transistors tous les 2 ans</a:t>
              </a:r>
            </a:p>
          </p:txBody>
        </p:sp>
      </p:grpSp>
      <p:grpSp>
        <p:nvGrpSpPr>
          <p:cNvPr id="37" name="Group 37"/>
          <p:cNvGrpSpPr/>
          <p:nvPr/>
        </p:nvGrpSpPr>
        <p:grpSpPr>
          <a:xfrm>
            <a:off x="11025250" y="5439949"/>
            <a:ext cx="6234050" cy="1540809"/>
            <a:chOff x="0" y="0"/>
            <a:chExt cx="8312067" cy="2054412"/>
          </a:xfrm>
        </p:grpSpPr>
        <p:grpSp>
          <p:nvGrpSpPr>
            <p:cNvPr id="38" name="Group 38"/>
            <p:cNvGrpSpPr/>
            <p:nvPr/>
          </p:nvGrpSpPr>
          <p:grpSpPr>
            <a:xfrm>
              <a:off x="1441106" y="0"/>
              <a:ext cx="6870960" cy="2054412"/>
              <a:chOff x="0" y="0"/>
              <a:chExt cx="1357227" cy="405810"/>
            </a:xfrm>
          </p:grpSpPr>
          <p:sp>
            <p:nvSpPr>
              <p:cNvPr id="39" name="Freeform 39"/>
              <p:cNvSpPr/>
              <p:nvPr/>
            </p:nvSpPr>
            <p:spPr>
              <a:xfrm>
                <a:off x="0" y="0"/>
                <a:ext cx="1357227" cy="405810"/>
              </a:xfrm>
              <a:custGeom>
                <a:avLst/>
                <a:gdLst/>
                <a:ahLst/>
                <a:cxnLst/>
                <a:rect l="l" t="t" r="r" b="b"/>
                <a:pathLst>
                  <a:path w="1357227" h="405810">
                    <a:moveTo>
                      <a:pt x="0" y="0"/>
                    </a:moveTo>
                    <a:lnTo>
                      <a:pt x="1357227" y="0"/>
                    </a:lnTo>
                    <a:lnTo>
                      <a:pt x="1357227" y="405810"/>
                    </a:lnTo>
                    <a:lnTo>
                      <a:pt x="0" y="405810"/>
                    </a:lnTo>
                    <a:close/>
                  </a:path>
                </a:pathLst>
              </a:custGeom>
              <a:solidFill>
                <a:srgbClr val="EFE2D5"/>
              </a:solidFill>
            </p:spPr>
          </p:sp>
          <p:sp>
            <p:nvSpPr>
              <p:cNvPr id="40" name="TextBox 40"/>
              <p:cNvSpPr txBox="1"/>
              <p:nvPr/>
            </p:nvSpPr>
            <p:spPr>
              <a:xfrm>
                <a:off x="0" y="-76200"/>
                <a:ext cx="1357227" cy="482010"/>
              </a:xfrm>
              <a:prstGeom prst="rect">
                <a:avLst/>
              </a:prstGeom>
            </p:spPr>
            <p:txBody>
              <a:bodyPr lIns="50800" tIns="50800" rIns="50800" bIns="50800" rtlCol="0" anchor="ctr"/>
              <a:lstStyle/>
              <a:p>
                <a:pPr algn="ctr">
                  <a:lnSpc>
                    <a:spcPts val="3610"/>
                  </a:lnSpc>
                </a:pPr>
                <a:endParaRPr/>
              </a:p>
            </p:txBody>
          </p:sp>
        </p:grpSp>
        <p:sp>
          <p:nvSpPr>
            <p:cNvPr id="41" name="Freeform 41"/>
            <p:cNvSpPr/>
            <p:nvPr/>
          </p:nvSpPr>
          <p:spPr>
            <a:xfrm>
              <a:off x="0" y="360666"/>
              <a:ext cx="974084" cy="1342722"/>
            </a:xfrm>
            <a:custGeom>
              <a:avLst/>
              <a:gdLst/>
              <a:ahLst/>
              <a:cxnLst/>
              <a:rect l="l" t="t" r="r" b="b"/>
              <a:pathLst>
                <a:path w="974084" h="1342722">
                  <a:moveTo>
                    <a:pt x="0" y="0"/>
                  </a:moveTo>
                  <a:lnTo>
                    <a:pt x="974084" y="0"/>
                  </a:lnTo>
                  <a:lnTo>
                    <a:pt x="974084" y="1342722"/>
                  </a:lnTo>
                  <a:lnTo>
                    <a:pt x="0" y="134272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42" name="TextBox 42"/>
            <p:cNvSpPr txBox="1"/>
            <p:nvPr/>
          </p:nvSpPr>
          <p:spPr>
            <a:xfrm>
              <a:off x="1564812" y="77909"/>
              <a:ext cx="6464761" cy="1616584"/>
            </a:xfrm>
            <a:prstGeom prst="rect">
              <a:avLst/>
            </a:prstGeom>
          </p:spPr>
          <p:txBody>
            <a:bodyPr lIns="0" tIns="0" rIns="0" bIns="0" rtlCol="0" anchor="t">
              <a:spAutoFit/>
            </a:bodyPr>
            <a:lstStyle/>
            <a:p>
              <a:pPr algn="ctr">
                <a:lnSpc>
                  <a:spcPts val="4178"/>
                </a:lnSpc>
              </a:pPr>
              <a:r>
                <a:rPr lang="en-US" sz="2099" b="1" spc="18">
                  <a:solidFill>
                    <a:srgbClr val="343434"/>
                  </a:solidFill>
                  <a:latin typeface="Open Sauce Bold"/>
                  <a:ea typeface="Open Sauce Bold"/>
                  <a:cs typeface="Open Sauce Bold"/>
                  <a:sym typeface="Open Sauce Bold"/>
                </a:rPr>
                <a:t>Fréquence plafonnée : </a:t>
              </a:r>
            </a:p>
            <a:p>
              <a:pPr algn="ctr">
                <a:lnSpc>
                  <a:spcPts val="2729"/>
                </a:lnSpc>
              </a:pPr>
              <a:r>
                <a:rPr lang="en-US" sz="2099" spc="18">
                  <a:solidFill>
                    <a:srgbClr val="343434"/>
                  </a:solidFill>
                  <a:latin typeface="Open Sauce"/>
                  <a:ea typeface="Open Sauce"/>
                  <a:cs typeface="Open Sauce"/>
                  <a:sym typeface="Open Sauce"/>
                </a:rPr>
                <a:t>au‑delà de ≃4 GHz, surchauffe &amp; consommation prohibitive</a:t>
              </a:r>
            </a:p>
          </p:txBody>
        </p:sp>
      </p:grpSp>
      <p:sp>
        <p:nvSpPr>
          <p:cNvPr id="43" name="TextBox 43"/>
          <p:cNvSpPr txBox="1"/>
          <p:nvPr/>
        </p:nvSpPr>
        <p:spPr>
          <a:xfrm>
            <a:off x="5770391" y="7574521"/>
            <a:ext cx="7865136" cy="2127569"/>
          </a:xfrm>
          <a:prstGeom prst="rect">
            <a:avLst/>
          </a:prstGeom>
        </p:spPr>
        <p:txBody>
          <a:bodyPr lIns="0" tIns="0" rIns="0" bIns="0" rtlCol="0" anchor="t">
            <a:spAutoFit/>
          </a:bodyPr>
          <a:lstStyle/>
          <a:p>
            <a:pPr algn="ctr">
              <a:lnSpc>
                <a:spcPts val="4974"/>
              </a:lnSpc>
            </a:pPr>
            <a:r>
              <a:rPr lang="en-US" sz="2499" b="1" spc="22">
                <a:solidFill>
                  <a:srgbClr val="343434"/>
                </a:solidFill>
                <a:latin typeface="Open Sauce Bold"/>
                <a:ea typeface="Open Sauce Bold"/>
                <a:cs typeface="Open Sauce Bold"/>
                <a:sym typeface="Open Sauce Bold"/>
              </a:rPr>
              <a:t>Solution multi‑core : </a:t>
            </a:r>
          </a:p>
          <a:p>
            <a:pPr marL="474976" lvl="1" indent="-237488" algn="ctr">
              <a:lnSpc>
                <a:spcPts val="2859"/>
              </a:lnSpc>
              <a:buFont typeface="Arial"/>
              <a:buChar char="•"/>
            </a:pPr>
            <a:r>
              <a:rPr lang="en-US" sz="2199" spc="19">
                <a:solidFill>
                  <a:srgbClr val="343434"/>
                </a:solidFill>
                <a:latin typeface="Open Sauce"/>
                <a:ea typeface="Open Sauce"/>
                <a:cs typeface="Open Sauce"/>
                <a:sym typeface="Open Sauce"/>
              </a:rPr>
              <a:t>Multiples cœurs à fréquence modérée</a:t>
            </a:r>
          </a:p>
          <a:p>
            <a:pPr marL="474976" lvl="1" indent="-237488" algn="ctr">
              <a:lnSpc>
                <a:spcPts val="2859"/>
              </a:lnSpc>
              <a:buFont typeface="Arial"/>
              <a:buChar char="•"/>
            </a:pPr>
            <a:r>
              <a:rPr lang="en-US" sz="2199" spc="19">
                <a:solidFill>
                  <a:srgbClr val="343434"/>
                </a:solidFill>
                <a:latin typeface="Open Sauce"/>
                <a:ea typeface="Open Sauce"/>
                <a:cs typeface="Open Sauce"/>
                <a:sym typeface="Open Sauce"/>
              </a:rPr>
              <a:t>Répartition thermique améliorée</a:t>
            </a:r>
          </a:p>
          <a:p>
            <a:pPr marL="474976" lvl="1" indent="-237488" algn="ctr">
              <a:lnSpc>
                <a:spcPts val="2859"/>
              </a:lnSpc>
              <a:buFont typeface="Arial"/>
              <a:buChar char="•"/>
            </a:pPr>
            <a:r>
              <a:rPr lang="en-US" sz="2199" spc="19">
                <a:solidFill>
                  <a:srgbClr val="343434"/>
                </a:solidFill>
                <a:latin typeface="Open Sauce"/>
                <a:ea typeface="Open Sauce"/>
                <a:cs typeface="Open Sauce"/>
                <a:sym typeface="Open Sauce"/>
              </a:rPr>
              <a:t>Parallélisation des tâches → performance &amp; refroidissement optimisés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6762988" y="2328135"/>
            <a:ext cx="4762023" cy="980151"/>
            <a:chOff x="0" y="0"/>
            <a:chExt cx="6349364" cy="1306868"/>
          </a:xfrm>
        </p:grpSpPr>
        <p:grpSp>
          <p:nvGrpSpPr>
            <p:cNvPr id="6" name="Group 6"/>
            <p:cNvGrpSpPr/>
            <p:nvPr/>
          </p:nvGrpSpPr>
          <p:grpSpPr>
            <a:xfrm>
              <a:off x="896759" y="0"/>
              <a:ext cx="4555846" cy="703033"/>
              <a:chOff x="0" y="0"/>
              <a:chExt cx="4762469" cy="734918"/>
            </a:xfrm>
          </p:grpSpPr>
          <p:sp>
            <p:nvSpPr>
              <p:cNvPr id="7" name="Freeform 7"/>
              <p:cNvSpPr/>
              <p:nvPr/>
            </p:nvSpPr>
            <p:spPr>
              <a:xfrm>
                <a:off x="0" y="0"/>
                <a:ext cx="4762469" cy="734918"/>
              </a:xfrm>
              <a:custGeom>
                <a:avLst/>
                <a:gdLst/>
                <a:ahLst/>
                <a:cxnLst/>
                <a:rect l="l" t="t" r="r" b="b"/>
                <a:pathLst>
                  <a:path w="4762469" h="734918">
                    <a:moveTo>
                      <a:pt x="0" y="0"/>
                    </a:moveTo>
                    <a:lnTo>
                      <a:pt x="4762469" y="0"/>
                    </a:lnTo>
                    <a:lnTo>
                      <a:pt x="4762469" y="734918"/>
                    </a:lnTo>
                    <a:lnTo>
                      <a:pt x="0" y="734918"/>
                    </a:lnTo>
                    <a:close/>
                  </a:path>
                </a:pathLst>
              </a:custGeom>
              <a:solidFill>
                <a:srgbClr val="DFC6B0"/>
              </a:solidFill>
              <a:ln cap="sq">
                <a:noFill/>
                <a:prstDash val="solid"/>
                <a:miter/>
              </a:ln>
            </p:spPr>
          </p:sp>
          <p:sp>
            <p:nvSpPr>
              <p:cNvPr id="8" name="TextBox 8"/>
              <p:cNvSpPr txBox="1"/>
              <p:nvPr/>
            </p:nvSpPr>
            <p:spPr>
              <a:xfrm>
                <a:off x="0" y="-76200"/>
                <a:ext cx="4762469" cy="811118"/>
              </a:xfrm>
              <a:prstGeom prst="rect">
                <a:avLst/>
              </a:prstGeom>
            </p:spPr>
            <p:txBody>
              <a:bodyPr lIns="50800" tIns="50800" rIns="50800" bIns="50800" rtlCol="0" anchor="ctr"/>
              <a:lstStyle/>
              <a:p>
                <a:pPr algn="ctr">
                  <a:lnSpc>
                    <a:spcPts val="3610"/>
                  </a:lnSpc>
                </a:pPr>
                <a:endParaRPr/>
              </a:p>
            </p:txBody>
          </p:sp>
        </p:grpSp>
        <p:sp>
          <p:nvSpPr>
            <p:cNvPr id="9" name="TextBox 9"/>
            <p:cNvSpPr txBox="1"/>
            <p:nvPr/>
          </p:nvSpPr>
          <p:spPr>
            <a:xfrm>
              <a:off x="0" y="-62726"/>
              <a:ext cx="6349364" cy="1369595"/>
            </a:xfrm>
            <a:prstGeom prst="rect">
              <a:avLst/>
            </a:prstGeom>
          </p:spPr>
          <p:txBody>
            <a:bodyPr lIns="0" tIns="0" rIns="0" bIns="0" rtlCol="0" anchor="t">
              <a:spAutoFit/>
            </a:bodyPr>
            <a:lstStyle/>
            <a:p>
              <a:pPr algn="ctr">
                <a:lnSpc>
                  <a:spcPts val="8351"/>
                </a:lnSpc>
                <a:spcBef>
                  <a:spcPct val="0"/>
                </a:spcBef>
              </a:pPr>
              <a:r>
                <a:rPr lang="en-US" sz="5965" spc="1085">
                  <a:solidFill>
                    <a:srgbClr val="000000"/>
                  </a:solidFill>
                  <a:latin typeface="Yanone Kaffeesatz"/>
                  <a:ea typeface="Yanone Kaffeesatz"/>
                  <a:cs typeface="Yanone Kaffeesatz"/>
                  <a:sym typeface="Yanone Kaffeesatz"/>
                </a:rPr>
                <a:t>DEFINITION</a:t>
              </a:r>
            </a:p>
          </p:txBody>
        </p:sp>
      </p:grpSp>
      <p:grpSp>
        <p:nvGrpSpPr>
          <p:cNvPr id="10" name="Group 10"/>
          <p:cNvGrpSpPr/>
          <p:nvPr/>
        </p:nvGrpSpPr>
        <p:grpSpPr>
          <a:xfrm>
            <a:off x="17864591" y="9790909"/>
            <a:ext cx="423409" cy="496091"/>
            <a:chOff x="0" y="0"/>
            <a:chExt cx="212232" cy="248664"/>
          </a:xfrm>
        </p:grpSpPr>
        <p:sp>
          <p:nvSpPr>
            <p:cNvPr id="11" name="Freeform 11"/>
            <p:cNvSpPr/>
            <p:nvPr/>
          </p:nvSpPr>
          <p:spPr>
            <a:xfrm>
              <a:off x="0" y="0"/>
              <a:ext cx="212232" cy="248664"/>
            </a:xfrm>
            <a:custGeom>
              <a:avLst/>
              <a:gdLst/>
              <a:ahLst/>
              <a:cxnLst/>
              <a:rect l="l" t="t" r="r" b="b"/>
              <a:pathLst>
                <a:path w="212232" h="248664">
                  <a:moveTo>
                    <a:pt x="0" y="0"/>
                  </a:moveTo>
                  <a:lnTo>
                    <a:pt x="212232" y="0"/>
                  </a:lnTo>
                  <a:lnTo>
                    <a:pt x="212232" y="248664"/>
                  </a:lnTo>
                  <a:lnTo>
                    <a:pt x="0" y="248664"/>
                  </a:lnTo>
                  <a:close/>
                </a:path>
              </a:pathLst>
            </a:custGeom>
            <a:solidFill>
              <a:srgbClr val="CBAC91"/>
            </a:solidFill>
            <a:ln cap="sq">
              <a:noFill/>
              <a:prstDash val="solid"/>
              <a:miter/>
            </a:ln>
          </p:spPr>
        </p:sp>
        <p:sp>
          <p:nvSpPr>
            <p:cNvPr id="12" name="TextBox 12"/>
            <p:cNvSpPr txBox="1"/>
            <p:nvPr/>
          </p:nvSpPr>
          <p:spPr>
            <a:xfrm>
              <a:off x="0" y="-76200"/>
              <a:ext cx="212232" cy="324864"/>
            </a:xfrm>
            <a:prstGeom prst="rect">
              <a:avLst/>
            </a:prstGeom>
          </p:spPr>
          <p:txBody>
            <a:bodyPr lIns="50800" tIns="50800" rIns="50800" bIns="50800" rtlCol="0" anchor="ctr"/>
            <a:lstStyle/>
            <a:p>
              <a:pPr algn="ctr">
                <a:lnSpc>
                  <a:spcPts val="3610"/>
                </a:lnSpc>
              </a:pPr>
              <a:endParaRPr/>
            </a:p>
          </p:txBody>
        </p:sp>
      </p:grpSp>
      <p:grpSp>
        <p:nvGrpSpPr>
          <p:cNvPr id="13" name="Group 13"/>
          <p:cNvGrpSpPr/>
          <p:nvPr/>
        </p:nvGrpSpPr>
        <p:grpSpPr>
          <a:xfrm>
            <a:off x="777088" y="4752501"/>
            <a:ext cx="8087335" cy="4579598"/>
            <a:chOff x="0" y="0"/>
            <a:chExt cx="2129998" cy="1206149"/>
          </a:xfrm>
        </p:grpSpPr>
        <p:sp>
          <p:nvSpPr>
            <p:cNvPr id="14" name="Freeform 14"/>
            <p:cNvSpPr/>
            <p:nvPr/>
          </p:nvSpPr>
          <p:spPr>
            <a:xfrm>
              <a:off x="0" y="0"/>
              <a:ext cx="2129998" cy="1206149"/>
            </a:xfrm>
            <a:custGeom>
              <a:avLst/>
              <a:gdLst/>
              <a:ahLst/>
              <a:cxnLst/>
              <a:rect l="l" t="t" r="r" b="b"/>
              <a:pathLst>
                <a:path w="2129998" h="1206149">
                  <a:moveTo>
                    <a:pt x="0" y="0"/>
                  </a:moveTo>
                  <a:lnTo>
                    <a:pt x="2129998" y="0"/>
                  </a:lnTo>
                  <a:lnTo>
                    <a:pt x="2129998" y="1206149"/>
                  </a:lnTo>
                  <a:lnTo>
                    <a:pt x="0" y="1206149"/>
                  </a:lnTo>
                  <a:close/>
                </a:path>
              </a:pathLst>
            </a:custGeom>
            <a:solidFill>
              <a:srgbClr val="F6EEE7"/>
            </a:solidFill>
          </p:spPr>
        </p:sp>
        <p:sp>
          <p:nvSpPr>
            <p:cNvPr id="15" name="TextBox 15"/>
            <p:cNvSpPr txBox="1"/>
            <p:nvPr/>
          </p:nvSpPr>
          <p:spPr>
            <a:xfrm>
              <a:off x="0" y="-76200"/>
              <a:ext cx="2129998" cy="1282349"/>
            </a:xfrm>
            <a:prstGeom prst="rect">
              <a:avLst/>
            </a:prstGeom>
          </p:spPr>
          <p:txBody>
            <a:bodyPr lIns="50800" tIns="50800" rIns="50800" bIns="50800" rtlCol="0" anchor="ctr"/>
            <a:lstStyle/>
            <a:p>
              <a:pPr algn="ctr">
                <a:lnSpc>
                  <a:spcPts val="3610"/>
                </a:lnSpc>
              </a:pPr>
              <a:endParaRPr/>
            </a:p>
          </p:txBody>
        </p:sp>
      </p:grpSp>
      <p:grpSp>
        <p:nvGrpSpPr>
          <p:cNvPr id="16" name="Group 16"/>
          <p:cNvGrpSpPr/>
          <p:nvPr/>
        </p:nvGrpSpPr>
        <p:grpSpPr>
          <a:xfrm>
            <a:off x="748036" y="3769987"/>
            <a:ext cx="1262058" cy="665996"/>
            <a:chOff x="0" y="0"/>
            <a:chExt cx="526185" cy="277671"/>
          </a:xfrm>
        </p:grpSpPr>
        <p:sp>
          <p:nvSpPr>
            <p:cNvPr id="17" name="Freeform 17"/>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18" name="TextBox 18"/>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19" name="Group 19"/>
          <p:cNvGrpSpPr/>
          <p:nvPr/>
        </p:nvGrpSpPr>
        <p:grpSpPr>
          <a:xfrm>
            <a:off x="1044103" y="3546411"/>
            <a:ext cx="669924" cy="592191"/>
            <a:chOff x="0" y="0"/>
            <a:chExt cx="279308" cy="246900"/>
          </a:xfrm>
        </p:grpSpPr>
        <p:sp>
          <p:nvSpPr>
            <p:cNvPr id="20" name="Freeform 20"/>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21" name="TextBox 21"/>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22" name="Freeform 22"/>
          <p:cNvSpPr/>
          <p:nvPr/>
        </p:nvSpPr>
        <p:spPr>
          <a:xfrm>
            <a:off x="1207424" y="3682489"/>
            <a:ext cx="343283" cy="330800"/>
          </a:xfrm>
          <a:custGeom>
            <a:avLst/>
            <a:gdLst/>
            <a:ahLst/>
            <a:cxnLst/>
            <a:rect l="l" t="t" r="r" b="b"/>
            <a:pathLst>
              <a:path w="343283" h="330800">
                <a:moveTo>
                  <a:pt x="0" y="0"/>
                </a:moveTo>
                <a:lnTo>
                  <a:pt x="343283" y="0"/>
                </a:lnTo>
                <a:lnTo>
                  <a:pt x="343283" y="330799"/>
                </a:lnTo>
                <a:lnTo>
                  <a:pt x="0" y="33079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3" name="Freeform 23"/>
          <p:cNvSpPr/>
          <p:nvPr/>
        </p:nvSpPr>
        <p:spPr>
          <a:xfrm>
            <a:off x="9626832" y="4752501"/>
            <a:ext cx="8237759" cy="4036651"/>
          </a:xfrm>
          <a:custGeom>
            <a:avLst/>
            <a:gdLst/>
            <a:ahLst/>
            <a:cxnLst/>
            <a:rect l="l" t="t" r="r" b="b"/>
            <a:pathLst>
              <a:path w="8237759" h="4036651">
                <a:moveTo>
                  <a:pt x="0" y="0"/>
                </a:moveTo>
                <a:lnTo>
                  <a:pt x="8237759" y="0"/>
                </a:lnTo>
                <a:lnTo>
                  <a:pt x="8237759" y="4036651"/>
                </a:lnTo>
                <a:lnTo>
                  <a:pt x="0" y="4036651"/>
                </a:lnTo>
                <a:lnTo>
                  <a:pt x="0" y="0"/>
                </a:lnTo>
                <a:close/>
              </a:path>
            </a:pathLst>
          </a:custGeom>
          <a:blipFill>
            <a:blip r:embed="rId5"/>
            <a:stretch>
              <a:fillRect/>
            </a:stretch>
          </a:blipFill>
        </p:spPr>
      </p:sp>
      <p:sp>
        <p:nvSpPr>
          <p:cNvPr id="24" name="TextBox 24"/>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a:ea typeface="Yanone Kaffeesatz"/>
                <a:cs typeface="Yanone Kaffeesatz"/>
                <a:sym typeface="Yanone Kaffeesatz"/>
              </a:rPr>
              <a:t>CALCUL PARALLELE SUR R </a:t>
            </a:r>
          </a:p>
        </p:txBody>
      </p:sp>
      <p:sp>
        <p:nvSpPr>
          <p:cNvPr id="25" name="TextBox 25"/>
          <p:cNvSpPr txBox="1"/>
          <p:nvPr/>
        </p:nvSpPr>
        <p:spPr>
          <a:xfrm>
            <a:off x="17950326" y="9826722"/>
            <a:ext cx="288831"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2</a:t>
            </a:r>
          </a:p>
        </p:txBody>
      </p:sp>
      <p:sp>
        <p:nvSpPr>
          <p:cNvPr id="26" name="TextBox 26"/>
          <p:cNvSpPr txBox="1"/>
          <p:nvPr/>
        </p:nvSpPr>
        <p:spPr>
          <a:xfrm>
            <a:off x="2591119" y="3748744"/>
            <a:ext cx="5233097" cy="651332"/>
          </a:xfrm>
          <a:prstGeom prst="rect">
            <a:avLst/>
          </a:prstGeom>
        </p:spPr>
        <p:txBody>
          <a:bodyPr lIns="0" tIns="0" rIns="0" bIns="0" rtlCol="0" anchor="t">
            <a:spAutoFit/>
          </a:bodyPr>
          <a:lstStyle/>
          <a:p>
            <a:pPr algn="ctr">
              <a:lnSpc>
                <a:spcPts val="4910"/>
              </a:lnSpc>
            </a:pPr>
            <a:r>
              <a:rPr lang="en-US" sz="3928" spc="192">
                <a:solidFill>
                  <a:srgbClr val="000000"/>
                </a:solidFill>
                <a:latin typeface="Yanone Kaffeesatz"/>
                <a:ea typeface="Yanone Kaffeesatz"/>
                <a:cs typeface="Yanone Kaffeesatz"/>
                <a:sym typeface="Yanone Kaffeesatz"/>
              </a:rPr>
              <a:t>CALCUL PARALLELE</a:t>
            </a:r>
          </a:p>
        </p:txBody>
      </p:sp>
      <p:sp>
        <p:nvSpPr>
          <p:cNvPr id="27" name="TextBox 27"/>
          <p:cNvSpPr txBox="1"/>
          <p:nvPr/>
        </p:nvSpPr>
        <p:spPr>
          <a:xfrm>
            <a:off x="777088" y="4808694"/>
            <a:ext cx="7858018" cy="4238499"/>
          </a:xfrm>
          <a:prstGeom prst="rect">
            <a:avLst/>
          </a:prstGeom>
        </p:spPr>
        <p:txBody>
          <a:bodyPr lIns="0" tIns="0" rIns="0" bIns="0" rtlCol="0" anchor="t">
            <a:spAutoFit/>
          </a:bodyPr>
          <a:lstStyle/>
          <a:p>
            <a:pPr marL="410208" lvl="1" indent="-205104" algn="just">
              <a:lnSpc>
                <a:spcPts val="3780"/>
              </a:lnSpc>
              <a:buFont typeface="Arial"/>
              <a:buChar char="•"/>
            </a:pPr>
            <a:r>
              <a:rPr lang="en-US" sz="1899" spc="17">
                <a:solidFill>
                  <a:srgbClr val="343434"/>
                </a:solidFill>
                <a:latin typeface="Open Sauce"/>
                <a:ea typeface="Open Sauce"/>
                <a:cs typeface="Open Sauce"/>
                <a:sym typeface="Open Sauce"/>
              </a:rPr>
              <a:t>Le calcul parallèle désigne l'exécution simultanée de plusieurs tâches grâce à l'utilisation de plusieurs ressources informatiques (cœurs ou threads). </a:t>
            </a:r>
          </a:p>
          <a:p>
            <a:pPr marL="410208" lvl="1" indent="-205104" algn="just">
              <a:lnSpc>
                <a:spcPts val="3780"/>
              </a:lnSpc>
              <a:buFont typeface="Arial"/>
              <a:buChar char="•"/>
            </a:pPr>
            <a:r>
              <a:rPr lang="en-US" sz="1899" spc="17">
                <a:solidFill>
                  <a:srgbClr val="343434"/>
                </a:solidFill>
                <a:latin typeface="Open Sauce"/>
                <a:ea typeface="Open Sauce"/>
                <a:cs typeface="Open Sauce"/>
                <a:sym typeface="Open Sauce"/>
              </a:rPr>
              <a:t>Plutôt que d’exécuter les opérations une par une (calcul séquentiel), il divise un problème en sous‑problèmes plus petits, résolus en même temps. </a:t>
            </a:r>
          </a:p>
          <a:p>
            <a:pPr marL="410208" lvl="1" indent="-205104" algn="just">
              <a:lnSpc>
                <a:spcPts val="3780"/>
              </a:lnSpc>
              <a:buFont typeface="Arial"/>
              <a:buChar char="•"/>
            </a:pPr>
            <a:r>
              <a:rPr lang="en-US" sz="1899" spc="17">
                <a:solidFill>
                  <a:srgbClr val="343434"/>
                </a:solidFill>
                <a:latin typeface="Open Sauce"/>
                <a:ea typeface="Open Sauce"/>
                <a:cs typeface="Open Sauce"/>
                <a:sym typeface="Open Sauce"/>
              </a:rPr>
              <a:t>Cette approche réduit significativement le temps de traitement, surtout pour les problèmes volumineux ou complexes.</a:t>
            </a:r>
          </a:p>
        </p:txBody>
      </p:sp>
      <p:sp>
        <p:nvSpPr>
          <p:cNvPr id="28" name="TextBox 28"/>
          <p:cNvSpPr txBox="1"/>
          <p:nvPr/>
        </p:nvSpPr>
        <p:spPr>
          <a:xfrm>
            <a:off x="5388109" y="-8885"/>
            <a:ext cx="9448743" cy="2048071"/>
          </a:xfrm>
          <a:prstGeom prst="rect">
            <a:avLst/>
          </a:prstGeom>
        </p:spPr>
        <p:txBody>
          <a:bodyPr lIns="0" tIns="0" rIns="0" bIns="0" rtlCol="0" anchor="t">
            <a:spAutoFit/>
          </a:bodyPr>
          <a:lstStyle/>
          <a:p>
            <a:pPr algn="ctr">
              <a:lnSpc>
                <a:spcPts val="16789"/>
              </a:lnSpc>
              <a:spcBef>
                <a:spcPct val="0"/>
              </a:spcBef>
            </a:pPr>
            <a:r>
              <a:rPr lang="en-US" sz="11992">
                <a:solidFill>
                  <a:srgbClr val="000000"/>
                </a:solidFill>
                <a:latin typeface="Adirek Serif"/>
                <a:ea typeface="Adirek Serif"/>
                <a:cs typeface="Adirek Serif"/>
                <a:sym typeface="Adirek Serif"/>
              </a:rPr>
              <a:t>Introduction (2/2)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3850512" y="2261449"/>
            <a:ext cx="1262058" cy="665996"/>
            <a:chOff x="0" y="0"/>
            <a:chExt cx="526185" cy="277671"/>
          </a:xfrm>
        </p:grpSpPr>
        <p:sp>
          <p:nvSpPr>
            <p:cNvPr id="6" name="Freeform 6"/>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7" name="TextBox 7"/>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8" name="Group 8"/>
          <p:cNvGrpSpPr/>
          <p:nvPr/>
        </p:nvGrpSpPr>
        <p:grpSpPr>
          <a:xfrm>
            <a:off x="4135374" y="2103073"/>
            <a:ext cx="669924" cy="592191"/>
            <a:chOff x="0" y="0"/>
            <a:chExt cx="279308" cy="246900"/>
          </a:xfrm>
        </p:grpSpPr>
        <p:sp>
          <p:nvSpPr>
            <p:cNvPr id="9" name="Freeform 9"/>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10" name="TextBox 10"/>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11" name="Freeform 11"/>
          <p:cNvSpPr/>
          <p:nvPr/>
        </p:nvSpPr>
        <p:spPr>
          <a:xfrm>
            <a:off x="4298695" y="2233768"/>
            <a:ext cx="343283" cy="330800"/>
          </a:xfrm>
          <a:custGeom>
            <a:avLst/>
            <a:gdLst/>
            <a:ahLst/>
            <a:cxnLst/>
            <a:rect l="l" t="t" r="r" b="b"/>
            <a:pathLst>
              <a:path w="343283" h="330800">
                <a:moveTo>
                  <a:pt x="0" y="0"/>
                </a:moveTo>
                <a:lnTo>
                  <a:pt x="343282" y="0"/>
                </a:lnTo>
                <a:lnTo>
                  <a:pt x="343282" y="330800"/>
                </a:lnTo>
                <a:lnTo>
                  <a:pt x="0" y="330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3774893" y="3279870"/>
            <a:ext cx="7145491" cy="2510107"/>
            <a:chOff x="0" y="0"/>
            <a:chExt cx="1881940" cy="661098"/>
          </a:xfrm>
        </p:grpSpPr>
        <p:sp>
          <p:nvSpPr>
            <p:cNvPr id="13" name="Freeform 13"/>
            <p:cNvSpPr/>
            <p:nvPr/>
          </p:nvSpPr>
          <p:spPr>
            <a:xfrm>
              <a:off x="0" y="0"/>
              <a:ext cx="1881940" cy="661098"/>
            </a:xfrm>
            <a:custGeom>
              <a:avLst/>
              <a:gdLst/>
              <a:ahLst/>
              <a:cxnLst/>
              <a:rect l="l" t="t" r="r" b="b"/>
              <a:pathLst>
                <a:path w="1881940" h="661098">
                  <a:moveTo>
                    <a:pt x="0" y="0"/>
                  </a:moveTo>
                  <a:lnTo>
                    <a:pt x="1881940" y="0"/>
                  </a:lnTo>
                  <a:lnTo>
                    <a:pt x="1881940" y="661098"/>
                  </a:lnTo>
                  <a:lnTo>
                    <a:pt x="0" y="661098"/>
                  </a:lnTo>
                  <a:close/>
                </a:path>
              </a:pathLst>
            </a:custGeom>
            <a:solidFill>
              <a:srgbClr val="F6EEE7"/>
            </a:solidFill>
          </p:spPr>
        </p:sp>
        <p:sp>
          <p:nvSpPr>
            <p:cNvPr id="14" name="TextBox 14"/>
            <p:cNvSpPr txBox="1"/>
            <p:nvPr/>
          </p:nvSpPr>
          <p:spPr>
            <a:xfrm>
              <a:off x="0" y="-76200"/>
              <a:ext cx="1881940" cy="737298"/>
            </a:xfrm>
            <a:prstGeom prst="rect">
              <a:avLst/>
            </a:prstGeom>
          </p:spPr>
          <p:txBody>
            <a:bodyPr lIns="50800" tIns="50800" rIns="50800" bIns="50800" rtlCol="0" anchor="ctr"/>
            <a:lstStyle/>
            <a:p>
              <a:pPr algn="ctr">
                <a:lnSpc>
                  <a:spcPts val="3610"/>
                </a:lnSpc>
              </a:pPr>
              <a:endParaRPr/>
            </a:p>
          </p:txBody>
        </p:sp>
      </p:grpSp>
      <p:grpSp>
        <p:nvGrpSpPr>
          <p:cNvPr id="15" name="Group 15"/>
          <p:cNvGrpSpPr/>
          <p:nvPr/>
        </p:nvGrpSpPr>
        <p:grpSpPr>
          <a:xfrm>
            <a:off x="17864591" y="9790909"/>
            <a:ext cx="423409" cy="496091"/>
            <a:chOff x="0" y="0"/>
            <a:chExt cx="212232" cy="248664"/>
          </a:xfrm>
        </p:grpSpPr>
        <p:sp>
          <p:nvSpPr>
            <p:cNvPr id="16" name="Freeform 16"/>
            <p:cNvSpPr/>
            <p:nvPr/>
          </p:nvSpPr>
          <p:spPr>
            <a:xfrm>
              <a:off x="0" y="0"/>
              <a:ext cx="212232" cy="248664"/>
            </a:xfrm>
            <a:custGeom>
              <a:avLst/>
              <a:gdLst/>
              <a:ahLst/>
              <a:cxnLst/>
              <a:rect l="l" t="t" r="r" b="b"/>
              <a:pathLst>
                <a:path w="212232" h="248664">
                  <a:moveTo>
                    <a:pt x="0" y="0"/>
                  </a:moveTo>
                  <a:lnTo>
                    <a:pt x="212232" y="0"/>
                  </a:lnTo>
                  <a:lnTo>
                    <a:pt x="212232" y="248664"/>
                  </a:lnTo>
                  <a:lnTo>
                    <a:pt x="0" y="248664"/>
                  </a:lnTo>
                  <a:close/>
                </a:path>
              </a:pathLst>
            </a:custGeom>
            <a:solidFill>
              <a:srgbClr val="CBAC91"/>
            </a:solidFill>
            <a:ln cap="sq">
              <a:noFill/>
              <a:prstDash val="solid"/>
              <a:miter/>
            </a:ln>
          </p:spPr>
        </p:sp>
        <p:sp>
          <p:nvSpPr>
            <p:cNvPr id="17" name="TextBox 17"/>
            <p:cNvSpPr txBox="1"/>
            <p:nvPr/>
          </p:nvSpPr>
          <p:spPr>
            <a:xfrm>
              <a:off x="0" y="-76200"/>
              <a:ext cx="212232" cy="324864"/>
            </a:xfrm>
            <a:prstGeom prst="rect">
              <a:avLst/>
            </a:prstGeom>
          </p:spPr>
          <p:txBody>
            <a:bodyPr lIns="50800" tIns="50800" rIns="50800" bIns="50800" rtlCol="0" anchor="ctr"/>
            <a:lstStyle/>
            <a:p>
              <a:pPr algn="ctr">
                <a:lnSpc>
                  <a:spcPts val="3610"/>
                </a:lnSpc>
              </a:pPr>
              <a:endParaRPr/>
            </a:p>
          </p:txBody>
        </p:sp>
      </p:grpSp>
      <p:grpSp>
        <p:nvGrpSpPr>
          <p:cNvPr id="18" name="Group 18"/>
          <p:cNvGrpSpPr/>
          <p:nvPr/>
        </p:nvGrpSpPr>
        <p:grpSpPr>
          <a:xfrm>
            <a:off x="3903074" y="6179906"/>
            <a:ext cx="1262058" cy="665996"/>
            <a:chOff x="0" y="0"/>
            <a:chExt cx="526185" cy="277671"/>
          </a:xfrm>
        </p:grpSpPr>
        <p:sp>
          <p:nvSpPr>
            <p:cNvPr id="19" name="Freeform 19"/>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20" name="TextBox 20"/>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21" name="Group 21"/>
          <p:cNvGrpSpPr/>
          <p:nvPr/>
        </p:nvGrpSpPr>
        <p:grpSpPr>
          <a:xfrm>
            <a:off x="4187935" y="6021530"/>
            <a:ext cx="669924" cy="592191"/>
            <a:chOff x="0" y="0"/>
            <a:chExt cx="279308" cy="246900"/>
          </a:xfrm>
        </p:grpSpPr>
        <p:sp>
          <p:nvSpPr>
            <p:cNvPr id="22" name="Freeform 22"/>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23" name="TextBox 23"/>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24" name="Freeform 24"/>
          <p:cNvSpPr/>
          <p:nvPr/>
        </p:nvSpPr>
        <p:spPr>
          <a:xfrm>
            <a:off x="4351256" y="6152225"/>
            <a:ext cx="343283" cy="330800"/>
          </a:xfrm>
          <a:custGeom>
            <a:avLst/>
            <a:gdLst/>
            <a:ahLst/>
            <a:cxnLst/>
            <a:rect l="l" t="t" r="r" b="b"/>
            <a:pathLst>
              <a:path w="343283" h="330800">
                <a:moveTo>
                  <a:pt x="0" y="0"/>
                </a:moveTo>
                <a:lnTo>
                  <a:pt x="343282" y="0"/>
                </a:lnTo>
                <a:lnTo>
                  <a:pt x="343282" y="330800"/>
                </a:lnTo>
                <a:lnTo>
                  <a:pt x="0" y="330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5" name="Group 25"/>
          <p:cNvGrpSpPr/>
          <p:nvPr/>
        </p:nvGrpSpPr>
        <p:grpSpPr>
          <a:xfrm>
            <a:off x="3827454" y="7198327"/>
            <a:ext cx="7145491" cy="2730585"/>
            <a:chOff x="0" y="0"/>
            <a:chExt cx="1881940" cy="719166"/>
          </a:xfrm>
        </p:grpSpPr>
        <p:sp>
          <p:nvSpPr>
            <p:cNvPr id="26" name="Freeform 26"/>
            <p:cNvSpPr/>
            <p:nvPr/>
          </p:nvSpPr>
          <p:spPr>
            <a:xfrm>
              <a:off x="0" y="0"/>
              <a:ext cx="1881940" cy="719166"/>
            </a:xfrm>
            <a:custGeom>
              <a:avLst/>
              <a:gdLst/>
              <a:ahLst/>
              <a:cxnLst/>
              <a:rect l="l" t="t" r="r" b="b"/>
              <a:pathLst>
                <a:path w="1881940" h="719166">
                  <a:moveTo>
                    <a:pt x="0" y="0"/>
                  </a:moveTo>
                  <a:lnTo>
                    <a:pt x="1881940" y="0"/>
                  </a:lnTo>
                  <a:lnTo>
                    <a:pt x="1881940" y="719166"/>
                  </a:lnTo>
                  <a:lnTo>
                    <a:pt x="0" y="719166"/>
                  </a:lnTo>
                  <a:close/>
                </a:path>
              </a:pathLst>
            </a:custGeom>
            <a:solidFill>
              <a:srgbClr val="F6EEE7"/>
            </a:solidFill>
          </p:spPr>
        </p:sp>
        <p:sp>
          <p:nvSpPr>
            <p:cNvPr id="27" name="TextBox 27"/>
            <p:cNvSpPr txBox="1"/>
            <p:nvPr/>
          </p:nvSpPr>
          <p:spPr>
            <a:xfrm>
              <a:off x="0" y="-76200"/>
              <a:ext cx="1881940" cy="795366"/>
            </a:xfrm>
            <a:prstGeom prst="rect">
              <a:avLst/>
            </a:prstGeom>
          </p:spPr>
          <p:txBody>
            <a:bodyPr lIns="50800" tIns="50800" rIns="50800" bIns="50800" rtlCol="0" anchor="ctr"/>
            <a:lstStyle/>
            <a:p>
              <a:pPr algn="ctr">
                <a:lnSpc>
                  <a:spcPts val="3610"/>
                </a:lnSpc>
              </a:pPr>
              <a:endParaRPr/>
            </a:p>
          </p:txBody>
        </p:sp>
      </p:grpSp>
      <p:sp>
        <p:nvSpPr>
          <p:cNvPr id="28" name="Freeform 28"/>
          <p:cNvSpPr/>
          <p:nvPr/>
        </p:nvSpPr>
        <p:spPr>
          <a:xfrm>
            <a:off x="12343933" y="2339101"/>
            <a:ext cx="5520658" cy="7353783"/>
          </a:xfrm>
          <a:custGeom>
            <a:avLst/>
            <a:gdLst/>
            <a:ahLst/>
            <a:cxnLst/>
            <a:rect l="l" t="t" r="r" b="b"/>
            <a:pathLst>
              <a:path w="5520658" h="7353783">
                <a:moveTo>
                  <a:pt x="0" y="0"/>
                </a:moveTo>
                <a:lnTo>
                  <a:pt x="5520658" y="0"/>
                </a:lnTo>
                <a:lnTo>
                  <a:pt x="5520658" y="7353783"/>
                </a:lnTo>
                <a:lnTo>
                  <a:pt x="0" y="7353783"/>
                </a:lnTo>
                <a:lnTo>
                  <a:pt x="0" y="0"/>
                </a:lnTo>
                <a:close/>
              </a:path>
            </a:pathLst>
          </a:custGeom>
          <a:blipFill>
            <a:blip r:embed="rId4"/>
            <a:stretch>
              <a:fillRect t="-12678"/>
            </a:stretch>
          </a:blipFill>
        </p:spPr>
      </p:sp>
      <p:sp>
        <p:nvSpPr>
          <p:cNvPr id="29" name="TextBox 29"/>
          <p:cNvSpPr txBox="1"/>
          <p:nvPr/>
        </p:nvSpPr>
        <p:spPr>
          <a:xfrm>
            <a:off x="513408" y="497539"/>
            <a:ext cx="17725748" cy="1376934"/>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1- Différents types de parallélisme (1/2)</a:t>
            </a:r>
          </a:p>
        </p:txBody>
      </p:sp>
      <p:sp>
        <p:nvSpPr>
          <p:cNvPr id="30" name="TextBox 30"/>
          <p:cNvSpPr txBox="1"/>
          <p:nvPr/>
        </p:nvSpPr>
        <p:spPr>
          <a:xfrm>
            <a:off x="9192445" y="9809329"/>
            <a:ext cx="417675" cy="441325"/>
          </a:xfrm>
          <a:prstGeom prst="rect">
            <a:avLst/>
          </a:prstGeom>
        </p:spPr>
        <p:txBody>
          <a:bodyPr lIns="0" tIns="0" rIns="0" bIns="0" rtlCol="0" anchor="t">
            <a:spAutoFit/>
          </a:bodyPr>
          <a:lstStyle/>
          <a:p>
            <a:pPr algn="ctr">
              <a:lnSpc>
                <a:spcPts val="3499"/>
              </a:lnSpc>
              <a:spcBef>
                <a:spcPct val="0"/>
              </a:spcBef>
            </a:pPr>
            <a:r>
              <a:rPr lang="en-US" sz="2499" spc="454">
                <a:solidFill>
                  <a:srgbClr val="F8F5F1"/>
                </a:solidFill>
                <a:latin typeface="Yanone Kaffeesatz"/>
                <a:ea typeface="Yanone Kaffeesatz"/>
                <a:cs typeface="Yanone Kaffeesatz"/>
                <a:sym typeface="Yanone Kaffeesatz"/>
              </a:rPr>
              <a:t>7</a:t>
            </a:r>
          </a:p>
        </p:txBody>
      </p:sp>
      <p:sp>
        <p:nvSpPr>
          <p:cNvPr id="31" name="TextBox 31"/>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sp>
        <p:nvSpPr>
          <p:cNvPr id="32" name="TextBox 32"/>
          <p:cNvSpPr txBox="1"/>
          <p:nvPr/>
        </p:nvSpPr>
        <p:spPr>
          <a:xfrm>
            <a:off x="5362551" y="2257699"/>
            <a:ext cx="5377091" cy="651332"/>
          </a:xfrm>
          <a:prstGeom prst="rect">
            <a:avLst/>
          </a:prstGeom>
        </p:spPr>
        <p:txBody>
          <a:bodyPr lIns="0" tIns="0" rIns="0" bIns="0" rtlCol="0" anchor="t">
            <a:spAutoFit/>
          </a:bodyPr>
          <a:lstStyle/>
          <a:p>
            <a:pPr algn="ctr">
              <a:lnSpc>
                <a:spcPts val="4910"/>
              </a:lnSpc>
            </a:pPr>
            <a:r>
              <a:rPr lang="en-US" sz="3928" spc="192">
                <a:solidFill>
                  <a:srgbClr val="000000"/>
                </a:solidFill>
                <a:latin typeface="Yanone Kaffeesatz"/>
                <a:ea typeface="Yanone Kaffeesatz"/>
                <a:cs typeface="Yanone Kaffeesatz"/>
                <a:sym typeface="Yanone Kaffeesatz"/>
              </a:rPr>
              <a:t>PARALLELISME DES DONNEES</a:t>
            </a:r>
          </a:p>
        </p:txBody>
      </p:sp>
      <p:sp>
        <p:nvSpPr>
          <p:cNvPr id="33" name="TextBox 33"/>
          <p:cNvSpPr txBox="1"/>
          <p:nvPr/>
        </p:nvSpPr>
        <p:spPr>
          <a:xfrm>
            <a:off x="3850512" y="3371649"/>
            <a:ext cx="6889129" cy="2191131"/>
          </a:xfrm>
          <a:prstGeom prst="rect">
            <a:avLst/>
          </a:prstGeom>
        </p:spPr>
        <p:txBody>
          <a:bodyPr lIns="0" tIns="0" rIns="0" bIns="0" rtlCol="0" anchor="t">
            <a:spAutoFit/>
          </a:bodyPr>
          <a:lstStyle/>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Principe: </a:t>
            </a:r>
            <a:r>
              <a:rPr lang="en-US" sz="1800" spc="16">
                <a:solidFill>
                  <a:srgbClr val="343434"/>
                </a:solidFill>
                <a:latin typeface="Open Sauce"/>
                <a:ea typeface="Open Sauce"/>
                <a:cs typeface="Open Sauce"/>
                <a:sym typeface="Open Sauce"/>
              </a:rPr>
              <a:t>même opération appliquée en parallèle sur plusieurs sous‑ensembles d’un grand jeu de données</a:t>
            </a:r>
          </a:p>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Exécution : </a:t>
            </a:r>
            <a:r>
              <a:rPr lang="en-US" sz="1800" spc="16">
                <a:solidFill>
                  <a:srgbClr val="343434"/>
                </a:solidFill>
                <a:latin typeface="Open Sauce"/>
                <a:ea typeface="Open Sauce"/>
                <a:cs typeface="Open Sauce"/>
                <a:sym typeface="Open Sauce"/>
              </a:rPr>
              <a:t>chaque worker reçoit un bloc et réalise la même opération qui veut être réalisée</a:t>
            </a:r>
          </a:p>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Usage : grandes bases (Big Data), opérations répétitives </a:t>
            </a:r>
          </a:p>
        </p:txBody>
      </p:sp>
      <p:sp>
        <p:nvSpPr>
          <p:cNvPr id="34" name="TextBox 34"/>
          <p:cNvSpPr txBox="1"/>
          <p:nvPr/>
        </p:nvSpPr>
        <p:spPr>
          <a:xfrm>
            <a:off x="17950326" y="9826722"/>
            <a:ext cx="288831"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3</a:t>
            </a:r>
          </a:p>
        </p:txBody>
      </p:sp>
      <p:sp>
        <p:nvSpPr>
          <p:cNvPr id="35" name="TextBox 35"/>
          <p:cNvSpPr txBox="1"/>
          <p:nvPr/>
        </p:nvSpPr>
        <p:spPr>
          <a:xfrm>
            <a:off x="5415112" y="6176156"/>
            <a:ext cx="5377091" cy="651332"/>
          </a:xfrm>
          <a:prstGeom prst="rect">
            <a:avLst/>
          </a:prstGeom>
        </p:spPr>
        <p:txBody>
          <a:bodyPr lIns="0" tIns="0" rIns="0" bIns="0" rtlCol="0" anchor="t">
            <a:spAutoFit/>
          </a:bodyPr>
          <a:lstStyle/>
          <a:p>
            <a:pPr algn="ctr">
              <a:lnSpc>
                <a:spcPts val="4910"/>
              </a:lnSpc>
            </a:pPr>
            <a:r>
              <a:rPr lang="en-US" sz="3928" spc="192">
                <a:solidFill>
                  <a:srgbClr val="000000"/>
                </a:solidFill>
                <a:latin typeface="Yanone Kaffeesatz"/>
                <a:ea typeface="Yanone Kaffeesatz"/>
                <a:cs typeface="Yanone Kaffeesatz"/>
                <a:sym typeface="Yanone Kaffeesatz"/>
              </a:rPr>
              <a:t>PARALLELISME DES TACHES</a:t>
            </a:r>
          </a:p>
        </p:txBody>
      </p:sp>
      <p:sp>
        <p:nvSpPr>
          <p:cNvPr id="36" name="TextBox 36"/>
          <p:cNvSpPr txBox="1"/>
          <p:nvPr/>
        </p:nvSpPr>
        <p:spPr>
          <a:xfrm>
            <a:off x="3903074" y="7290106"/>
            <a:ext cx="6889129" cy="2638806"/>
          </a:xfrm>
          <a:prstGeom prst="rect">
            <a:avLst/>
          </a:prstGeom>
        </p:spPr>
        <p:txBody>
          <a:bodyPr lIns="0" tIns="0" rIns="0" bIns="0" rtlCol="0" anchor="t">
            <a:spAutoFit/>
          </a:bodyPr>
          <a:lstStyle/>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Principe: </a:t>
            </a:r>
            <a:r>
              <a:rPr lang="en-US" sz="1800" spc="16">
                <a:solidFill>
                  <a:srgbClr val="343434"/>
                </a:solidFill>
                <a:latin typeface="Open Sauce"/>
                <a:ea typeface="Open Sauce"/>
                <a:cs typeface="Open Sauce"/>
                <a:sym typeface="Open Sauce"/>
              </a:rPr>
              <a:t>Définir des tâches distinctes et donc lancer ces tâches en parallèle sur plusieurs workers.</a:t>
            </a:r>
          </a:p>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Exécution : </a:t>
            </a:r>
            <a:r>
              <a:rPr lang="en-US" sz="1800" spc="16">
                <a:solidFill>
                  <a:srgbClr val="343434"/>
                </a:solidFill>
                <a:latin typeface="Open Sauce"/>
                <a:ea typeface="Open Sauce"/>
                <a:cs typeface="Open Sauce"/>
                <a:sym typeface="Open Sauce"/>
              </a:rPr>
              <a:t>chaque worker prend en charge une tâche spécifique, sans interférer avec les autres.</a:t>
            </a:r>
          </a:p>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Usage : Chaînes de traitement où chaque étape est indépendantes </a:t>
            </a:r>
          </a:p>
        </p:txBody>
      </p:sp>
      <p:sp>
        <p:nvSpPr>
          <p:cNvPr id="37" name="TextBox 37"/>
          <p:cNvSpPr txBox="1"/>
          <p:nvPr/>
        </p:nvSpPr>
        <p:spPr>
          <a:xfrm>
            <a:off x="748036" y="5117521"/>
            <a:ext cx="2818951" cy="1412875"/>
          </a:xfrm>
          <a:prstGeom prst="rect">
            <a:avLst/>
          </a:prstGeom>
        </p:spPr>
        <p:txBody>
          <a:bodyPr lIns="0" tIns="0" rIns="0" bIns="0" rtlCol="0" anchor="t">
            <a:spAutoFit/>
          </a:bodyPr>
          <a:lstStyle/>
          <a:p>
            <a:pPr algn="ctr">
              <a:lnSpc>
                <a:spcPts val="5599"/>
              </a:lnSpc>
              <a:spcBef>
                <a:spcPct val="0"/>
              </a:spcBef>
            </a:pPr>
            <a:r>
              <a:rPr lang="en-US" sz="3999" spc="727">
                <a:solidFill>
                  <a:srgbClr val="000000"/>
                </a:solidFill>
                <a:latin typeface="Yanone Kaffeesatz"/>
                <a:ea typeface="Yanone Kaffeesatz"/>
                <a:cs typeface="Yanone Kaffeesatz"/>
                <a:sym typeface="Yanone Kaffeesatz"/>
              </a:rPr>
              <a:t> NATURE DU TRAITEMENT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823656" y="3780672"/>
            <a:ext cx="1262058" cy="665996"/>
            <a:chOff x="0" y="0"/>
            <a:chExt cx="526185" cy="277671"/>
          </a:xfrm>
        </p:grpSpPr>
        <p:sp>
          <p:nvSpPr>
            <p:cNvPr id="6" name="Freeform 6"/>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7" name="TextBox 7"/>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8" name="Group 8"/>
          <p:cNvGrpSpPr/>
          <p:nvPr/>
        </p:nvGrpSpPr>
        <p:grpSpPr>
          <a:xfrm>
            <a:off x="1108517" y="3622295"/>
            <a:ext cx="669924" cy="592191"/>
            <a:chOff x="0" y="0"/>
            <a:chExt cx="279308" cy="246900"/>
          </a:xfrm>
        </p:grpSpPr>
        <p:sp>
          <p:nvSpPr>
            <p:cNvPr id="9" name="Freeform 9"/>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10" name="TextBox 10"/>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11" name="Freeform 11"/>
          <p:cNvSpPr/>
          <p:nvPr/>
        </p:nvSpPr>
        <p:spPr>
          <a:xfrm>
            <a:off x="1283043" y="3752991"/>
            <a:ext cx="343283" cy="330800"/>
          </a:xfrm>
          <a:custGeom>
            <a:avLst/>
            <a:gdLst/>
            <a:ahLst/>
            <a:cxnLst/>
            <a:rect l="l" t="t" r="r" b="b"/>
            <a:pathLst>
              <a:path w="343283" h="330800">
                <a:moveTo>
                  <a:pt x="0" y="0"/>
                </a:moveTo>
                <a:lnTo>
                  <a:pt x="343283" y="0"/>
                </a:lnTo>
                <a:lnTo>
                  <a:pt x="343283" y="330799"/>
                </a:lnTo>
                <a:lnTo>
                  <a:pt x="0" y="3307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748036" y="4799093"/>
            <a:ext cx="7145491" cy="2861280"/>
            <a:chOff x="0" y="0"/>
            <a:chExt cx="1881940" cy="753588"/>
          </a:xfrm>
        </p:grpSpPr>
        <p:sp>
          <p:nvSpPr>
            <p:cNvPr id="13" name="Freeform 13"/>
            <p:cNvSpPr/>
            <p:nvPr/>
          </p:nvSpPr>
          <p:spPr>
            <a:xfrm>
              <a:off x="0" y="0"/>
              <a:ext cx="1881940" cy="753588"/>
            </a:xfrm>
            <a:custGeom>
              <a:avLst/>
              <a:gdLst/>
              <a:ahLst/>
              <a:cxnLst/>
              <a:rect l="l" t="t" r="r" b="b"/>
              <a:pathLst>
                <a:path w="1881940" h="753588">
                  <a:moveTo>
                    <a:pt x="0" y="0"/>
                  </a:moveTo>
                  <a:lnTo>
                    <a:pt x="1881940" y="0"/>
                  </a:lnTo>
                  <a:lnTo>
                    <a:pt x="1881940" y="753588"/>
                  </a:lnTo>
                  <a:lnTo>
                    <a:pt x="0" y="753588"/>
                  </a:lnTo>
                  <a:close/>
                </a:path>
              </a:pathLst>
            </a:custGeom>
            <a:solidFill>
              <a:srgbClr val="F6EEE7"/>
            </a:solidFill>
          </p:spPr>
        </p:sp>
        <p:sp>
          <p:nvSpPr>
            <p:cNvPr id="14" name="TextBox 14"/>
            <p:cNvSpPr txBox="1"/>
            <p:nvPr/>
          </p:nvSpPr>
          <p:spPr>
            <a:xfrm>
              <a:off x="0" y="-76200"/>
              <a:ext cx="1881940" cy="829788"/>
            </a:xfrm>
            <a:prstGeom prst="rect">
              <a:avLst/>
            </a:prstGeom>
          </p:spPr>
          <p:txBody>
            <a:bodyPr lIns="50800" tIns="50800" rIns="50800" bIns="50800" rtlCol="0" anchor="ctr"/>
            <a:lstStyle/>
            <a:p>
              <a:pPr algn="ctr">
                <a:lnSpc>
                  <a:spcPts val="3610"/>
                </a:lnSpc>
              </a:pPr>
              <a:endParaRPr/>
            </a:p>
          </p:txBody>
        </p:sp>
      </p:grpSp>
      <p:grpSp>
        <p:nvGrpSpPr>
          <p:cNvPr id="15" name="Group 15"/>
          <p:cNvGrpSpPr/>
          <p:nvPr/>
        </p:nvGrpSpPr>
        <p:grpSpPr>
          <a:xfrm>
            <a:off x="17864591" y="9790909"/>
            <a:ext cx="423409" cy="496091"/>
            <a:chOff x="0" y="0"/>
            <a:chExt cx="212232" cy="248664"/>
          </a:xfrm>
        </p:grpSpPr>
        <p:sp>
          <p:nvSpPr>
            <p:cNvPr id="16" name="Freeform 16"/>
            <p:cNvSpPr/>
            <p:nvPr/>
          </p:nvSpPr>
          <p:spPr>
            <a:xfrm>
              <a:off x="0" y="0"/>
              <a:ext cx="212232" cy="248664"/>
            </a:xfrm>
            <a:custGeom>
              <a:avLst/>
              <a:gdLst/>
              <a:ahLst/>
              <a:cxnLst/>
              <a:rect l="l" t="t" r="r" b="b"/>
              <a:pathLst>
                <a:path w="212232" h="248664">
                  <a:moveTo>
                    <a:pt x="0" y="0"/>
                  </a:moveTo>
                  <a:lnTo>
                    <a:pt x="212232" y="0"/>
                  </a:lnTo>
                  <a:lnTo>
                    <a:pt x="212232" y="248664"/>
                  </a:lnTo>
                  <a:lnTo>
                    <a:pt x="0" y="248664"/>
                  </a:lnTo>
                  <a:close/>
                </a:path>
              </a:pathLst>
            </a:custGeom>
            <a:solidFill>
              <a:srgbClr val="CBAC91"/>
            </a:solidFill>
            <a:ln cap="sq">
              <a:noFill/>
              <a:prstDash val="solid"/>
              <a:miter/>
            </a:ln>
          </p:spPr>
        </p:sp>
        <p:sp>
          <p:nvSpPr>
            <p:cNvPr id="17" name="TextBox 17"/>
            <p:cNvSpPr txBox="1"/>
            <p:nvPr/>
          </p:nvSpPr>
          <p:spPr>
            <a:xfrm>
              <a:off x="0" y="-76200"/>
              <a:ext cx="212232" cy="324864"/>
            </a:xfrm>
            <a:prstGeom prst="rect">
              <a:avLst/>
            </a:prstGeom>
          </p:spPr>
          <p:txBody>
            <a:bodyPr lIns="50800" tIns="50800" rIns="50800" bIns="50800" rtlCol="0" anchor="ctr"/>
            <a:lstStyle/>
            <a:p>
              <a:pPr algn="ctr">
                <a:lnSpc>
                  <a:spcPts val="3610"/>
                </a:lnSpc>
              </a:pPr>
              <a:endParaRPr/>
            </a:p>
          </p:txBody>
        </p:sp>
      </p:grpSp>
      <p:sp>
        <p:nvSpPr>
          <p:cNvPr id="18" name="TextBox 18"/>
          <p:cNvSpPr txBox="1"/>
          <p:nvPr/>
        </p:nvSpPr>
        <p:spPr>
          <a:xfrm>
            <a:off x="9192445" y="9809329"/>
            <a:ext cx="417675" cy="441325"/>
          </a:xfrm>
          <a:prstGeom prst="rect">
            <a:avLst/>
          </a:prstGeom>
        </p:spPr>
        <p:txBody>
          <a:bodyPr lIns="0" tIns="0" rIns="0" bIns="0" rtlCol="0" anchor="t">
            <a:spAutoFit/>
          </a:bodyPr>
          <a:lstStyle/>
          <a:p>
            <a:pPr algn="ctr">
              <a:lnSpc>
                <a:spcPts val="3499"/>
              </a:lnSpc>
              <a:spcBef>
                <a:spcPct val="0"/>
              </a:spcBef>
            </a:pPr>
            <a:r>
              <a:rPr lang="en-US" sz="2499" spc="454">
                <a:solidFill>
                  <a:srgbClr val="F8F5F1"/>
                </a:solidFill>
                <a:latin typeface="Yanone Kaffeesatz"/>
                <a:ea typeface="Yanone Kaffeesatz"/>
                <a:cs typeface="Yanone Kaffeesatz"/>
                <a:sym typeface="Yanone Kaffeesatz"/>
              </a:rPr>
              <a:t>7</a:t>
            </a:r>
          </a:p>
        </p:txBody>
      </p:sp>
      <p:sp>
        <p:nvSpPr>
          <p:cNvPr id="19" name="TextBox 19"/>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sp>
        <p:nvSpPr>
          <p:cNvPr id="20" name="TextBox 20"/>
          <p:cNvSpPr txBox="1"/>
          <p:nvPr/>
        </p:nvSpPr>
        <p:spPr>
          <a:xfrm>
            <a:off x="2335694" y="3776921"/>
            <a:ext cx="5610395" cy="651332"/>
          </a:xfrm>
          <a:prstGeom prst="rect">
            <a:avLst/>
          </a:prstGeom>
        </p:spPr>
        <p:txBody>
          <a:bodyPr lIns="0" tIns="0" rIns="0" bIns="0" rtlCol="0" anchor="t">
            <a:spAutoFit/>
          </a:bodyPr>
          <a:lstStyle/>
          <a:p>
            <a:pPr algn="ctr">
              <a:lnSpc>
                <a:spcPts val="4910"/>
              </a:lnSpc>
            </a:pPr>
            <a:r>
              <a:rPr lang="en-US" sz="3928" spc="192">
                <a:solidFill>
                  <a:srgbClr val="000000"/>
                </a:solidFill>
                <a:latin typeface="Yanone Kaffeesatz"/>
                <a:ea typeface="Yanone Kaffeesatz"/>
                <a:cs typeface="Yanone Kaffeesatz"/>
                <a:sym typeface="Yanone Kaffeesatz"/>
              </a:rPr>
              <a:t>PARALLELISME PARTAGE (LOCAL)</a:t>
            </a:r>
          </a:p>
        </p:txBody>
      </p:sp>
      <p:sp>
        <p:nvSpPr>
          <p:cNvPr id="21" name="TextBox 21"/>
          <p:cNvSpPr txBox="1"/>
          <p:nvPr/>
        </p:nvSpPr>
        <p:spPr>
          <a:xfrm>
            <a:off x="823656" y="4890872"/>
            <a:ext cx="6889129" cy="2191131"/>
          </a:xfrm>
          <a:prstGeom prst="rect">
            <a:avLst/>
          </a:prstGeom>
        </p:spPr>
        <p:txBody>
          <a:bodyPr lIns="0" tIns="0" rIns="0" bIns="0" rtlCol="0" anchor="t">
            <a:spAutoFit/>
          </a:bodyPr>
          <a:lstStyle/>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Modèle utilisé sur une seule machine à plusieurs cœurs</a:t>
            </a:r>
          </a:p>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Tous les workers accèdent à la </a:t>
            </a:r>
            <a:r>
              <a:rPr lang="en-US" sz="1800" b="1" spc="16">
                <a:solidFill>
                  <a:srgbClr val="343434"/>
                </a:solidFill>
                <a:latin typeface="Open Sauce Bold"/>
                <a:ea typeface="Open Sauce Bold"/>
                <a:cs typeface="Open Sauce Bold"/>
                <a:sym typeface="Open Sauce Bold"/>
              </a:rPr>
              <a:t>même mémoire centrale</a:t>
            </a:r>
            <a:r>
              <a:rPr lang="en-US" sz="1800" spc="16">
                <a:solidFill>
                  <a:srgbClr val="343434"/>
                </a:solidFill>
                <a:latin typeface="Open Sauce"/>
                <a:ea typeface="Open Sauce"/>
                <a:cs typeface="Open Sauce"/>
                <a:sym typeface="Open Sauce"/>
              </a:rPr>
              <a:t> (RAM)</a:t>
            </a:r>
          </a:p>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Peut entraîner des conflits d’accès si plusieurs cœurs veulent modifier la même donnée en même temps.</a:t>
            </a:r>
          </a:p>
        </p:txBody>
      </p:sp>
      <p:sp>
        <p:nvSpPr>
          <p:cNvPr id="22" name="TextBox 22"/>
          <p:cNvSpPr txBox="1"/>
          <p:nvPr/>
        </p:nvSpPr>
        <p:spPr>
          <a:xfrm>
            <a:off x="17950326" y="9826722"/>
            <a:ext cx="288831"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4</a:t>
            </a:r>
          </a:p>
        </p:txBody>
      </p:sp>
      <p:sp>
        <p:nvSpPr>
          <p:cNvPr id="23" name="TextBox 23"/>
          <p:cNvSpPr txBox="1"/>
          <p:nvPr/>
        </p:nvSpPr>
        <p:spPr>
          <a:xfrm>
            <a:off x="6155175" y="2104055"/>
            <a:ext cx="6909889" cy="625475"/>
          </a:xfrm>
          <a:prstGeom prst="rect">
            <a:avLst/>
          </a:prstGeom>
        </p:spPr>
        <p:txBody>
          <a:bodyPr lIns="0" tIns="0" rIns="0" bIns="0" rtlCol="0" anchor="t">
            <a:spAutoFit/>
          </a:bodyPr>
          <a:lstStyle/>
          <a:p>
            <a:pPr algn="ctr">
              <a:lnSpc>
                <a:spcPts val="4900"/>
              </a:lnSpc>
              <a:spcBef>
                <a:spcPct val="0"/>
              </a:spcBef>
            </a:pPr>
            <a:r>
              <a:rPr lang="en-US" sz="3500" spc="637">
                <a:solidFill>
                  <a:srgbClr val="000000"/>
                </a:solidFill>
                <a:latin typeface="Yanone Kaffeesatz"/>
                <a:ea typeface="Yanone Kaffeesatz"/>
                <a:cs typeface="Yanone Kaffeesatz"/>
                <a:sym typeface="Yanone Kaffeesatz"/>
              </a:rPr>
              <a:t>SELON L’ARCHITECTURE MEMOIRE</a:t>
            </a:r>
          </a:p>
        </p:txBody>
      </p:sp>
      <p:grpSp>
        <p:nvGrpSpPr>
          <p:cNvPr id="24" name="Group 24"/>
          <p:cNvGrpSpPr/>
          <p:nvPr/>
        </p:nvGrpSpPr>
        <p:grpSpPr>
          <a:xfrm>
            <a:off x="9476901" y="3911367"/>
            <a:ext cx="1262058" cy="665996"/>
            <a:chOff x="0" y="0"/>
            <a:chExt cx="526185" cy="277671"/>
          </a:xfrm>
        </p:grpSpPr>
        <p:sp>
          <p:nvSpPr>
            <p:cNvPr id="25" name="Freeform 25"/>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26" name="TextBox 26"/>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27" name="Group 27"/>
          <p:cNvGrpSpPr/>
          <p:nvPr/>
        </p:nvGrpSpPr>
        <p:grpSpPr>
          <a:xfrm>
            <a:off x="9761763" y="3752991"/>
            <a:ext cx="669924" cy="592191"/>
            <a:chOff x="0" y="0"/>
            <a:chExt cx="279308" cy="246900"/>
          </a:xfrm>
        </p:grpSpPr>
        <p:sp>
          <p:nvSpPr>
            <p:cNvPr id="28" name="Freeform 28"/>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29" name="TextBox 29"/>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30" name="Freeform 30"/>
          <p:cNvSpPr/>
          <p:nvPr/>
        </p:nvSpPr>
        <p:spPr>
          <a:xfrm>
            <a:off x="9936289" y="3883686"/>
            <a:ext cx="343283" cy="330800"/>
          </a:xfrm>
          <a:custGeom>
            <a:avLst/>
            <a:gdLst/>
            <a:ahLst/>
            <a:cxnLst/>
            <a:rect l="l" t="t" r="r" b="b"/>
            <a:pathLst>
              <a:path w="343283" h="330800">
                <a:moveTo>
                  <a:pt x="0" y="0"/>
                </a:moveTo>
                <a:lnTo>
                  <a:pt x="343283" y="0"/>
                </a:lnTo>
                <a:lnTo>
                  <a:pt x="343283" y="330800"/>
                </a:lnTo>
                <a:lnTo>
                  <a:pt x="0" y="330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1" name="Group 31"/>
          <p:cNvGrpSpPr/>
          <p:nvPr/>
        </p:nvGrpSpPr>
        <p:grpSpPr>
          <a:xfrm>
            <a:off x="9401282" y="4929788"/>
            <a:ext cx="7145491" cy="2730585"/>
            <a:chOff x="0" y="0"/>
            <a:chExt cx="1881940" cy="719166"/>
          </a:xfrm>
        </p:grpSpPr>
        <p:sp>
          <p:nvSpPr>
            <p:cNvPr id="32" name="Freeform 32"/>
            <p:cNvSpPr/>
            <p:nvPr/>
          </p:nvSpPr>
          <p:spPr>
            <a:xfrm>
              <a:off x="0" y="0"/>
              <a:ext cx="1881940" cy="719166"/>
            </a:xfrm>
            <a:custGeom>
              <a:avLst/>
              <a:gdLst/>
              <a:ahLst/>
              <a:cxnLst/>
              <a:rect l="l" t="t" r="r" b="b"/>
              <a:pathLst>
                <a:path w="1881940" h="719166">
                  <a:moveTo>
                    <a:pt x="0" y="0"/>
                  </a:moveTo>
                  <a:lnTo>
                    <a:pt x="1881940" y="0"/>
                  </a:lnTo>
                  <a:lnTo>
                    <a:pt x="1881940" y="719166"/>
                  </a:lnTo>
                  <a:lnTo>
                    <a:pt x="0" y="719166"/>
                  </a:lnTo>
                  <a:close/>
                </a:path>
              </a:pathLst>
            </a:custGeom>
            <a:solidFill>
              <a:srgbClr val="F6EEE7"/>
            </a:solidFill>
          </p:spPr>
        </p:sp>
        <p:sp>
          <p:nvSpPr>
            <p:cNvPr id="33" name="TextBox 33"/>
            <p:cNvSpPr txBox="1"/>
            <p:nvPr/>
          </p:nvSpPr>
          <p:spPr>
            <a:xfrm>
              <a:off x="0" y="-76200"/>
              <a:ext cx="1881940" cy="795366"/>
            </a:xfrm>
            <a:prstGeom prst="rect">
              <a:avLst/>
            </a:prstGeom>
          </p:spPr>
          <p:txBody>
            <a:bodyPr lIns="50800" tIns="50800" rIns="50800" bIns="50800" rtlCol="0" anchor="ctr"/>
            <a:lstStyle/>
            <a:p>
              <a:pPr algn="ctr">
                <a:lnSpc>
                  <a:spcPts val="3610"/>
                </a:lnSpc>
              </a:pPr>
              <a:endParaRPr/>
            </a:p>
          </p:txBody>
        </p:sp>
      </p:grpSp>
      <p:sp>
        <p:nvSpPr>
          <p:cNvPr id="34" name="TextBox 34"/>
          <p:cNvSpPr txBox="1"/>
          <p:nvPr/>
        </p:nvSpPr>
        <p:spPr>
          <a:xfrm>
            <a:off x="10988940" y="3907617"/>
            <a:ext cx="5610395" cy="651332"/>
          </a:xfrm>
          <a:prstGeom prst="rect">
            <a:avLst/>
          </a:prstGeom>
        </p:spPr>
        <p:txBody>
          <a:bodyPr lIns="0" tIns="0" rIns="0" bIns="0" rtlCol="0" anchor="t">
            <a:spAutoFit/>
          </a:bodyPr>
          <a:lstStyle/>
          <a:p>
            <a:pPr algn="ctr">
              <a:lnSpc>
                <a:spcPts val="4910"/>
              </a:lnSpc>
            </a:pPr>
            <a:r>
              <a:rPr lang="en-US" sz="3928" spc="192">
                <a:solidFill>
                  <a:srgbClr val="000000"/>
                </a:solidFill>
                <a:latin typeface="Yanone Kaffeesatz"/>
                <a:ea typeface="Yanone Kaffeesatz"/>
                <a:cs typeface="Yanone Kaffeesatz"/>
                <a:sym typeface="Yanone Kaffeesatz"/>
              </a:rPr>
              <a:t>PARALLELISME DISTRIBUE</a:t>
            </a:r>
          </a:p>
        </p:txBody>
      </p:sp>
      <p:sp>
        <p:nvSpPr>
          <p:cNvPr id="35" name="TextBox 35"/>
          <p:cNvSpPr txBox="1"/>
          <p:nvPr/>
        </p:nvSpPr>
        <p:spPr>
          <a:xfrm>
            <a:off x="9476901" y="5021567"/>
            <a:ext cx="6889129" cy="2638806"/>
          </a:xfrm>
          <a:prstGeom prst="rect">
            <a:avLst/>
          </a:prstGeom>
        </p:spPr>
        <p:txBody>
          <a:bodyPr lIns="0" tIns="0" rIns="0" bIns="0" rtlCol="0" anchor="t">
            <a:spAutoFit/>
          </a:bodyPr>
          <a:lstStyle/>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Répartition du calcul sur plusieurs machines interconnectées</a:t>
            </a:r>
          </a:p>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Chaque machine possède sa </a:t>
            </a:r>
            <a:r>
              <a:rPr lang="en-US" sz="1800" b="1" spc="16">
                <a:solidFill>
                  <a:srgbClr val="343434"/>
                </a:solidFill>
                <a:latin typeface="Open Sauce Bold"/>
                <a:ea typeface="Open Sauce Bold"/>
                <a:cs typeface="Open Sauce Bold"/>
                <a:sym typeface="Open Sauce Bold"/>
              </a:rPr>
              <a:t>propre mémoire</a:t>
            </a:r>
            <a:r>
              <a:rPr lang="en-US" sz="1800" spc="16">
                <a:solidFill>
                  <a:srgbClr val="343434"/>
                </a:solidFill>
                <a:latin typeface="Open Sauce"/>
                <a:ea typeface="Open Sauce"/>
                <a:cs typeface="Open Sauce"/>
                <a:sym typeface="Open Sauce"/>
              </a:rPr>
              <a:t> et ses ressources</a:t>
            </a:r>
          </a:p>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Communication réseau nécessaire pour </a:t>
            </a:r>
            <a:r>
              <a:rPr lang="en-US" sz="1800" b="1" spc="16">
                <a:solidFill>
                  <a:srgbClr val="343434"/>
                </a:solidFill>
                <a:latin typeface="Open Sauce Bold"/>
                <a:ea typeface="Open Sauce Bold"/>
                <a:cs typeface="Open Sauce Bold"/>
                <a:sym typeface="Open Sauce Bold"/>
              </a:rPr>
              <a:t>échanger</a:t>
            </a:r>
            <a:r>
              <a:rPr lang="en-US" sz="1800" spc="16">
                <a:solidFill>
                  <a:srgbClr val="343434"/>
                </a:solidFill>
                <a:latin typeface="Open Sauce"/>
                <a:ea typeface="Open Sauce"/>
                <a:cs typeface="Open Sauce"/>
                <a:sym typeface="Open Sauce"/>
              </a:rPr>
              <a:t> ou </a:t>
            </a:r>
            <a:r>
              <a:rPr lang="en-US" sz="1800" b="1" spc="16">
                <a:solidFill>
                  <a:srgbClr val="343434"/>
                </a:solidFill>
                <a:latin typeface="Open Sauce Bold"/>
                <a:ea typeface="Open Sauce Bold"/>
                <a:cs typeface="Open Sauce Bold"/>
                <a:sym typeface="Open Sauce Bold"/>
              </a:rPr>
              <a:t>combiner</a:t>
            </a:r>
            <a:r>
              <a:rPr lang="en-US" sz="1800" spc="16">
                <a:solidFill>
                  <a:srgbClr val="343434"/>
                </a:solidFill>
                <a:latin typeface="Open Sauce"/>
                <a:ea typeface="Open Sauce"/>
                <a:cs typeface="Open Sauce"/>
                <a:sym typeface="Open Sauce"/>
              </a:rPr>
              <a:t> les résultats</a:t>
            </a:r>
          </a:p>
        </p:txBody>
      </p:sp>
      <p:sp>
        <p:nvSpPr>
          <p:cNvPr id="36" name="TextBox 36"/>
          <p:cNvSpPr txBox="1"/>
          <p:nvPr/>
        </p:nvSpPr>
        <p:spPr>
          <a:xfrm>
            <a:off x="513408" y="497539"/>
            <a:ext cx="17725748" cy="1376934"/>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1- Différents types de parallélisme (2/2)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sp>
        <p:nvSpPr>
          <p:cNvPr id="2" name="TextBox 2"/>
          <p:cNvSpPr txBox="1"/>
          <p:nvPr/>
        </p:nvSpPr>
        <p:spPr>
          <a:xfrm>
            <a:off x="1437195" y="530105"/>
            <a:ext cx="16306796" cy="1376930"/>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2- Concepts fondamentaux (1/3)</a:t>
            </a:r>
          </a:p>
        </p:txBody>
      </p:sp>
      <p:grpSp>
        <p:nvGrpSpPr>
          <p:cNvPr id="3" name="Group 3"/>
          <p:cNvGrpSpPr/>
          <p:nvPr/>
        </p:nvGrpSpPr>
        <p:grpSpPr>
          <a:xfrm>
            <a:off x="0" y="-59672"/>
            <a:ext cx="513408" cy="10656971"/>
            <a:chOff x="0" y="0"/>
            <a:chExt cx="135219" cy="2806774"/>
          </a:xfrm>
        </p:grpSpPr>
        <p:sp>
          <p:nvSpPr>
            <p:cNvPr id="4" name="Freeform 4"/>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5" name="TextBox 5"/>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sp>
        <p:nvSpPr>
          <p:cNvPr id="6" name="TextBox 6"/>
          <p:cNvSpPr txBox="1"/>
          <p:nvPr/>
        </p:nvSpPr>
        <p:spPr>
          <a:xfrm>
            <a:off x="9192445" y="9809329"/>
            <a:ext cx="417675" cy="441325"/>
          </a:xfrm>
          <a:prstGeom prst="rect">
            <a:avLst/>
          </a:prstGeom>
        </p:spPr>
        <p:txBody>
          <a:bodyPr lIns="0" tIns="0" rIns="0" bIns="0" rtlCol="0" anchor="t">
            <a:spAutoFit/>
          </a:bodyPr>
          <a:lstStyle/>
          <a:p>
            <a:pPr algn="ctr">
              <a:lnSpc>
                <a:spcPts val="3499"/>
              </a:lnSpc>
              <a:spcBef>
                <a:spcPct val="0"/>
              </a:spcBef>
            </a:pPr>
            <a:r>
              <a:rPr lang="en-US" sz="2499" spc="454">
                <a:solidFill>
                  <a:srgbClr val="F8F5F1"/>
                </a:solidFill>
                <a:latin typeface="Yanone Kaffeesatz"/>
                <a:ea typeface="Yanone Kaffeesatz"/>
                <a:cs typeface="Yanone Kaffeesatz"/>
                <a:sym typeface="Yanone Kaffeesatz"/>
              </a:rPr>
              <a:t>7</a:t>
            </a:r>
          </a:p>
        </p:txBody>
      </p:sp>
      <p:sp>
        <p:nvSpPr>
          <p:cNvPr id="7" name="TextBox 7"/>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grpSp>
        <p:nvGrpSpPr>
          <p:cNvPr id="8" name="Group 8"/>
          <p:cNvGrpSpPr/>
          <p:nvPr/>
        </p:nvGrpSpPr>
        <p:grpSpPr>
          <a:xfrm>
            <a:off x="1074736" y="2812577"/>
            <a:ext cx="1262058" cy="665996"/>
            <a:chOff x="0" y="0"/>
            <a:chExt cx="526185" cy="277671"/>
          </a:xfrm>
        </p:grpSpPr>
        <p:sp>
          <p:nvSpPr>
            <p:cNvPr id="9" name="Freeform 9"/>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10" name="TextBox 10"/>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11" name="Group 11"/>
          <p:cNvGrpSpPr/>
          <p:nvPr/>
        </p:nvGrpSpPr>
        <p:grpSpPr>
          <a:xfrm>
            <a:off x="1359598" y="2654200"/>
            <a:ext cx="669924" cy="592191"/>
            <a:chOff x="0" y="0"/>
            <a:chExt cx="279308" cy="246900"/>
          </a:xfrm>
        </p:grpSpPr>
        <p:sp>
          <p:nvSpPr>
            <p:cNvPr id="12" name="Freeform 12"/>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13" name="TextBox 13"/>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14" name="Freeform 14"/>
          <p:cNvSpPr/>
          <p:nvPr/>
        </p:nvSpPr>
        <p:spPr>
          <a:xfrm>
            <a:off x="1522918" y="2784895"/>
            <a:ext cx="343283" cy="330800"/>
          </a:xfrm>
          <a:custGeom>
            <a:avLst/>
            <a:gdLst/>
            <a:ahLst/>
            <a:cxnLst/>
            <a:rect l="l" t="t" r="r" b="b"/>
            <a:pathLst>
              <a:path w="343283" h="330800">
                <a:moveTo>
                  <a:pt x="0" y="0"/>
                </a:moveTo>
                <a:lnTo>
                  <a:pt x="343283" y="0"/>
                </a:lnTo>
                <a:lnTo>
                  <a:pt x="343283" y="330800"/>
                </a:lnTo>
                <a:lnTo>
                  <a:pt x="0" y="330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TextBox 15"/>
          <p:cNvSpPr txBox="1"/>
          <p:nvPr/>
        </p:nvSpPr>
        <p:spPr>
          <a:xfrm>
            <a:off x="2262591" y="2830352"/>
            <a:ext cx="5701275" cy="523061"/>
          </a:xfrm>
          <a:prstGeom prst="rect">
            <a:avLst/>
          </a:prstGeom>
        </p:spPr>
        <p:txBody>
          <a:bodyPr lIns="0" tIns="0" rIns="0" bIns="0" rtlCol="0" anchor="t">
            <a:spAutoFit/>
          </a:bodyPr>
          <a:lstStyle/>
          <a:p>
            <a:pPr algn="ctr">
              <a:lnSpc>
                <a:spcPts val="3910"/>
              </a:lnSpc>
            </a:pPr>
            <a:r>
              <a:rPr lang="en-US" sz="3128" spc="153">
                <a:solidFill>
                  <a:srgbClr val="000000"/>
                </a:solidFill>
                <a:latin typeface="Yanone Kaffeesatz Light"/>
                <a:ea typeface="Yanone Kaffeesatz Light"/>
                <a:cs typeface="Yanone Kaffeesatz Light"/>
                <a:sym typeface="Yanone Kaffeesatz Light"/>
              </a:rPr>
              <a:t>CŒURS DU PROCESSEUR</a:t>
            </a:r>
          </a:p>
        </p:txBody>
      </p:sp>
      <p:grpSp>
        <p:nvGrpSpPr>
          <p:cNvPr id="16" name="Group 16"/>
          <p:cNvGrpSpPr/>
          <p:nvPr/>
        </p:nvGrpSpPr>
        <p:grpSpPr>
          <a:xfrm>
            <a:off x="999117" y="3834469"/>
            <a:ext cx="7145491" cy="5423831"/>
            <a:chOff x="0" y="0"/>
            <a:chExt cx="1881940" cy="1428499"/>
          </a:xfrm>
        </p:grpSpPr>
        <p:sp>
          <p:nvSpPr>
            <p:cNvPr id="17" name="Freeform 17"/>
            <p:cNvSpPr/>
            <p:nvPr/>
          </p:nvSpPr>
          <p:spPr>
            <a:xfrm>
              <a:off x="0" y="0"/>
              <a:ext cx="1881940" cy="1428499"/>
            </a:xfrm>
            <a:custGeom>
              <a:avLst/>
              <a:gdLst/>
              <a:ahLst/>
              <a:cxnLst/>
              <a:rect l="l" t="t" r="r" b="b"/>
              <a:pathLst>
                <a:path w="1881940" h="1428499">
                  <a:moveTo>
                    <a:pt x="0" y="0"/>
                  </a:moveTo>
                  <a:lnTo>
                    <a:pt x="1881940" y="0"/>
                  </a:lnTo>
                  <a:lnTo>
                    <a:pt x="1881940" y="1428499"/>
                  </a:lnTo>
                  <a:lnTo>
                    <a:pt x="0" y="1428499"/>
                  </a:lnTo>
                  <a:close/>
                </a:path>
              </a:pathLst>
            </a:custGeom>
            <a:solidFill>
              <a:srgbClr val="F6EEE7"/>
            </a:solidFill>
          </p:spPr>
        </p:sp>
        <p:sp>
          <p:nvSpPr>
            <p:cNvPr id="18" name="TextBox 18"/>
            <p:cNvSpPr txBox="1"/>
            <p:nvPr/>
          </p:nvSpPr>
          <p:spPr>
            <a:xfrm>
              <a:off x="0" y="-76200"/>
              <a:ext cx="1881940" cy="1504699"/>
            </a:xfrm>
            <a:prstGeom prst="rect">
              <a:avLst/>
            </a:prstGeom>
          </p:spPr>
          <p:txBody>
            <a:bodyPr lIns="50800" tIns="50800" rIns="50800" bIns="50800" rtlCol="0" anchor="ctr"/>
            <a:lstStyle/>
            <a:p>
              <a:pPr algn="ctr">
                <a:lnSpc>
                  <a:spcPts val="3610"/>
                </a:lnSpc>
              </a:pPr>
              <a:endParaRPr/>
            </a:p>
          </p:txBody>
        </p:sp>
      </p:grpSp>
      <p:sp>
        <p:nvSpPr>
          <p:cNvPr id="19" name="TextBox 19"/>
          <p:cNvSpPr txBox="1"/>
          <p:nvPr/>
        </p:nvSpPr>
        <p:spPr>
          <a:xfrm>
            <a:off x="1074736" y="3810995"/>
            <a:ext cx="6889129" cy="5324856"/>
          </a:xfrm>
          <a:prstGeom prst="rect">
            <a:avLst/>
          </a:prstGeom>
        </p:spPr>
        <p:txBody>
          <a:bodyPr lIns="0" tIns="0" rIns="0" bIns="0" rtlCol="0" anchor="t">
            <a:spAutoFit/>
          </a:bodyPr>
          <a:lstStyle/>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Un cœur (ou core) est une unité de calcul indépendante au sein d’un même processeur.</a:t>
            </a:r>
          </a:p>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 Chaque cœur dispose de son propre jeu de registres, d’une unité arithmétique/logique et d’un cache.</a:t>
            </a:r>
          </a:p>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 Plus un processeur compte de cœurs, plus il peut traiter de tâches en parallèle.</a:t>
            </a:r>
          </a:p>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REMARQUES : </a:t>
            </a:r>
            <a:r>
              <a:rPr lang="en-US" sz="1800" spc="16">
                <a:solidFill>
                  <a:srgbClr val="343434"/>
                </a:solidFill>
                <a:latin typeface="Open Sauce"/>
                <a:ea typeface="Open Sauce"/>
                <a:cs typeface="Open Sauce"/>
                <a:sym typeface="Open Sauce"/>
              </a:rPr>
              <a:t>Les noms comme Intel Core i3, i5, i7 ou i9 ne désignent pas directement le nombre de cœurs d’un processeur.</a:t>
            </a:r>
          </a:p>
          <a:p>
            <a:pPr marL="388620" lvl="1" indent="-194310" algn="just">
              <a:lnSpc>
                <a:spcPts val="3582"/>
              </a:lnSpc>
              <a:buFont typeface="Arial"/>
              <a:buChar char="•"/>
            </a:pPr>
            <a:r>
              <a:rPr lang="en-US" sz="1800" spc="16">
                <a:solidFill>
                  <a:srgbClr val="343434"/>
                </a:solidFill>
                <a:latin typeface="Open Sauce"/>
                <a:ea typeface="Open Sauce"/>
                <a:cs typeface="Open Sauce"/>
                <a:sym typeface="Open Sauce"/>
              </a:rPr>
              <a:t>Pour connaitre le nombre de coeurs de votre machine grace à R, on peut entrer la fonction</a:t>
            </a:r>
            <a:r>
              <a:rPr lang="en-US" sz="1800" b="1" spc="16">
                <a:solidFill>
                  <a:srgbClr val="343434"/>
                </a:solidFill>
                <a:latin typeface="Open Sauce Bold"/>
                <a:ea typeface="Open Sauce Bold"/>
                <a:cs typeface="Open Sauce Bold"/>
                <a:sym typeface="Open Sauce Bold"/>
              </a:rPr>
              <a:t> detectCores(logical = FALSE) </a:t>
            </a:r>
            <a:r>
              <a:rPr lang="en-US" sz="1800" spc="16">
                <a:solidFill>
                  <a:srgbClr val="343434"/>
                </a:solidFill>
                <a:latin typeface="Open Sauce"/>
                <a:ea typeface="Open Sauce"/>
                <a:cs typeface="Open Sauce"/>
                <a:sym typeface="Open Sauce"/>
              </a:rPr>
              <a:t>du package</a:t>
            </a:r>
            <a:r>
              <a:rPr lang="en-US" sz="1800" b="1" spc="16">
                <a:solidFill>
                  <a:srgbClr val="343434"/>
                </a:solidFill>
                <a:latin typeface="Open Sauce Bold"/>
                <a:ea typeface="Open Sauce Bold"/>
                <a:cs typeface="Open Sauce Bold"/>
                <a:sym typeface="Open Sauce Bold"/>
              </a:rPr>
              <a:t> parallel</a:t>
            </a:r>
          </a:p>
        </p:txBody>
      </p:sp>
      <p:grpSp>
        <p:nvGrpSpPr>
          <p:cNvPr id="20" name="Group 20"/>
          <p:cNvGrpSpPr/>
          <p:nvPr/>
        </p:nvGrpSpPr>
        <p:grpSpPr>
          <a:xfrm>
            <a:off x="17864591" y="9790909"/>
            <a:ext cx="423409" cy="496091"/>
            <a:chOff x="0" y="0"/>
            <a:chExt cx="212232" cy="248664"/>
          </a:xfrm>
        </p:grpSpPr>
        <p:sp>
          <p:nvSpPr>
            <p:cNvPr id="21" name="Freeform 21"/>
            <p:cNvSpPr/>
            <p:nvPr/>
          </p:nvSpPr>
          <p:spPr>
            <a:xfrm>
              <a:off x="0" y="0"/>
              <a:ext cx="212232" cy="248664"/>
            </a:xfrm>
            <a:custGeom>
              <a:avLst/>
              <a:gdLst/>
              <a:ahLst/>
              <a:cxnLst/>
              <a:rect l="l" t="t" r="r" b="b"/>
              <a:pathLst>
                <a:path w="212232" h="248664">
                  <a:moveTo>
                    <a:pt x="0" y="0"/>
                  </a:moveTo>
                  <a:lnTo>
                    <a:pt x="212232" y="0"/>
                  </a:lnTo>
                  <a:lnTo>
                    <a:pt x="212232" y="248664"/>
                  </a:lnTo>
                  <a:lnTo>
                    <a:pt x="0" y="248664"/>
                  </a:lnTo>
                  <a:close/>
                </a:path>
              </a:pathLst>
            </a:custGeom>
            <a:solidFill>
              <a:srgbClr val="CBAC91"/>
            </a:solidFill>
            <a:ln cap="sq">
              <a:noFill/>
              <a:prstDash val="solid"/>
              <a:miter/>
            </a:ln>
          </p:spPr>
        </p:sp>
        <p:sp>
          <p:nvSpPr>
            <p:cNvPr id="22" name="TextBox 22"/>
            <p:cNvSpPr txBox="1"/>
            <p:nvPr/>
          </p:nvSpPr>
          <p:spPr>
            <a:xfrm>
              <a:off x="0" y="-76200"/>
              <a:ext cx="212232" cy="324864"/>
            </a:xfrm>
            <a:prstGeom prst="rect">
              <a:avLst/>
            </a:prstGeom>
          </p:spPr>
          <p:txBody>
            <a:bodyPr lIns="50800" tIns="50800" rIns="50800" bIns="50800" rtlCol="0" anchor="ctr"/>
            <a:lstStyle/>
            <a:p>
              <a:pPr algn="ctr">
                <a:lnSpc>
                  <a:spcPts val="3610"/>
                </a:lnSpc>
              </a:pPr>
              <a:endParaRPr/>
            </a:p>
          </p:txBody>
        </p:sp>
      </p:grpSp>
      <p:sp>
        <p:nvSpPr>
          <p:cNvPr id="23" name="TextBox 23"/>
          <p:cNvSpPr txBox="1"/>
          <p:nvPr/>
        </p:nvSpPr>
        <p:spPr>
          <a:xfrm>
            <a:off x="17950326" y="9826722"/>
            <a:ext cx="288831"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5</a:t>
            </a:r>
          </a:p>
        </p:txBody>
      </p:sp>
      <p:grpSp>
        <p:nvGrpSpPr>
          <p:cNvPr id="24" name="Group 24"/>
          <p:cNvGrpSpPr/>
          <p:nvPr/>
        </p:nvGrpSpPr>
        <p:grpSpPr>
          <a:xfrm>
            <a:off x="10189428" y="2812577"/>
            <a:ext cx="1262058" cy="665996"/>
            <a:chOff x="0" y="0"/>
            <a:chExt cx="526185" cy="277671"/>
          </a:xfrm>
        </p:grpSpPr>
        <p:sp>
          <p:nvSpPr>
            <p:cNvPr id="25" name="Freeform 25"/>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26" name="TextBox 26"/>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27" name="Group 27"/>
          <p:cNvGrpSpPr/>
          <p:nvPr/>
        </p:nvGrpSpPr>
        <p:grpSpPr>
          <a:xfrm>
            <a:off x="10474290" y="2654200"/>
            <a:ext cx="669924" cy="592191"/>
            <a:chOff x="0" y="0"/>
            <a:chExt cx="279308" cy="246900"/>
          </a:xfrm>
        </p:grpSpPr>
        <p:sp>
          <p:nvSpPr>
            <p:cNvPr id="28" name="Freeform 28"/>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29" name="TextBox 29"/>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30" name="Freeform 30"/>
          <p:cNvSpPr/>
          <p:nvPr/>
        </p:nvSpPr>
        <p:spPr>
          <a:xfrm>
            <a:off x="10637610" y="2784895"/>
            <a:ext cx="343283" cy="330800"/>
          </a:xfrm>
          <a:custGeom>
            <a:avLst/>
            <a:gdLst/>
            <a:ahLst/>
            <a:cxnLst/>
            <a:rect l="l" t="t" r="r" b="b"/>
            <a:pathLst>
              <a:path w="343283" h="330800">
                <a:moveTo>
                  <a:pt x="0" y="0"/>
                </a:moveTo>
                <a:lnTo>
                  <a:pt x="343283" y="0"/>
                </a:lnTo>
                <a:lnTo>
                  <a:pt x="343283" y="330800"/>
                </a:lnTo>
                <a:lnTo>
                  <a:pt x="0" y="330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1" name="TextBox 31"/>
          <p:cNvSpPr txBox="1"/>
          <p:nvPr/>
        </p:nvSpPr>
        <p:spPr>
          <a:xfrm>
            <a:off x="11377283" y="2830352"/>
            <a:ext cx="5701275" cy="523061"/>
          </a:xfrm>
          <a:prstGeom prst="rect">
            <a:avLst/>
          </a:prstGeom>
        </p:spPr>
        <p:txBody>
          <a:bodyPr lIns="0" tIns="0" rIns="0" bIns="0" rtlCol="0" anchor="t">
            <a:spAutoFit/>
          </a:bodyPr>
          <a:lstStyle/>
          <a:p>
            <a:pPr algn="ctr">
              <a:lnSpc>
                <a:spcPts val="3910"/>
              </a:lnSpc>
            </a:pPr>
            <a:r>
              <a:rPr lang="en-US" sz="3128" spc="153">
                <a:solidFill>
                  <a:srgbClr val="000000"/>
                </a:solidFill>
                <a:latin typeface="Yanone Kaffeesatz Light"/>
                <a:ea typeface="Yanone Kaffeesatz Light"/>
                <a:cs typeface="Yanone Kaffeesatz Light"/>
                <a:sym typeface="Yanone Kaffeesatz Light"/>
              </a:rPr>
              <a:t>THREADS ET MULTITHREADING</a:t>
            </a:r>
          </a:p>
        </p:txBody>
      </p:sp>
      <p:grpSp>
        <p:nvGrpSpPr>
          <p:cNvPr id="32" name="Group 32"/>
          <p:cNvGrpSpPr/>
          <p:nvPr/>
        </p:nvGrpSpPr>
        <p:grpSpPr>
          <a:xfrm>
            <a:off x="10113809" y="3834469"/>
            <a:ext cx="7145491" cy="5423831"/>
            <a:chOff x="0" y="0"/>
            <a:chExt cx="1881940" cy="1428499"/>
          </a:xfrm>
        </p:grpSpPr>
        <p:sp>
          <p:nvSpPr>
            <p:cNvPr id="33" name="Freeform 33"/>
            <p:cNvSpPr/>
            <p:nvPr/>
          </p:nvSpPr>
          <p:spPr>
            <a:xfrm>
              <a:off x="0" y="0"/>
              <a:ext cx="1881940" cy="1428499"/>
            </a:xfrm>
            <a:custGeom>
              <a:avLst/>
              <a:gdLst/>
              <a:ahLst/>
              <a:cxnLst/>
              <a:rect l="l" t="t" r="r" b="b"/>
              <a:pathLst>
                <a:path w="1881940" h="1428499">
                  <a:moveTo>
                    <a:pt x="0" y="0"/>
                  </a:moveTo>
                  <a:lnTo>
                    <a:pt x="1881940" y="0"/>
                  </a:lnTo>
                  <a:lnTo>
                    <a:pt x="1881940" y="1428499"/>
                  </a:lnTo>
                  <a:lnTo>
                    <a:pt x="0" y="1428499"/>
                  </a:lnTo>
                  <a:close/>
                </a:path>
              </a:pathLst>
            </a:custGeom>
            <a:solidFill>
              <a:srgbClr val="F6EEE7"/>
            </a:solidFill>
          </p:spPr>
        </p:sp>
        <p:sp>
          <p:nvSpPr>
            <p:cNvPr id="34" name="TextBox 34"/>
            <p:cNvSpPr txBox="1"/>
            <p:nvPr/>
          </p:nvSpPr>
          <p:spPr>
            <a:xfrm>
              <a:off x="0" y="-76200"/>
              <a:ext cx="1881940" cy="1504699"/>
            </a:xfrm>
            <a:prstGeom prst="rect">
              <a:avLst/>
            </a:prstGeom>
          </p:spPr>
          <p:txBody>
            <a:bodyPr lIns="50800" tIns="50800" rIns="50800" bIns="50800" rtlCol="0" anchor="ctr"/>
            <a:lstStyle/>
            <a:p>
              <a:pPr algn="ctr">
                <a:lnSpc>
                  <a:spcPts val="3610"/>
                </a:lnSpc>
              </a:pPr>
              <a:endParaRPr/>
            </a:p>
          </p:txBody>
        </p:sp>
      </p:grpSp>
      <p:sp>
        <p:nvSpPr>
          <p:cNvPr id="35" name="TextBox 35"/>
          <p:cNvSpPr txBox="1"/>
          <p:nvPr/>
        </p:nvSpPr>
        <p:spPr>
          <a:xfrm>
            <a:off x="10189428" y="3810995"/>
            <a:ext cx="6889129" cy="5324856"/>
          </a:xfrm>
          <a:prstGeom prst="rect">
            <a:avLst/>
          </a:prstGeom>
        </p:spPr>
        <p:txBody>
          <a:bodyPr lIns="0" tIns="0" rIns="0" bIns="0" rtlCol="0" anchor="t">
            <a:spAutoFit/>
          </a:bodyPr>
          <a:lstStyle/>
          <a:p>
            <a:pPr marL="388620" lvl="1" indent="-194310" algn="just">
              <a:lnSpc>
                <a:spcPts val="3582"/>
              </a:lnSpc>
              <a:buFont typeface="Arial"/>
              <a:buChar char="•"/>
            </a:pPr>
            <a:r>
              <a:rPr lang="en-US" sz="1800" spc="16" dirty="0">
                <a:solidFill>
                  <a:srgbClr val="343434"/>
                </a:solidFill>
                <a:latin typeface="Open Sauce"/>
                <a:ea typeface="Open Sauce"/>
                <a:cs typeface="Open Sauce"/>
                <a:sym typeface="Open Sauce"/>
              </a:rPr>
              <a:t>Un thread </a:t>
            </a:r>
            <a:r>
              <a:rPr lang="en-US" sz="1800" spc="16" dirty="0" err="1">
                <a:solidFill>
                  <a:srgbClr val="343434"/>
                </a:solidFill>
                <a:latin typeface="Open Sauce"/>
                <a:ea typeface="Open Sauce"/>
                <a:cs typeface="Open Sauce"/>
                <a:sym typeface="Open Sauce"/>
              </a:rPr>
              <a:t>est</a:t>
            </a:r>
            <a:r>
              <a:rPr lang="en-US" sz="1800" spc="16" dirty="0">
                <a:solidFill>
                  <a:srgbClr val="343434"/>
                </a:solidFill>
                <a:latin typeface="Open Sauce"/>
                <a:ea typeface="Open Sauce"/>
                <a:cs typeface="Open Sauce"/>
                <a:sym typeface="Open Sauce"/>
              </a:rPr>
              <a:t> la plus petite </a:t>
            </a:r>
            <a:r>
              <a:rPr lang="en-US" sz="1800" spc="16" dirty="0" err="1">
                <a:solidFill>
                  <a:srgbClr val="343434"/>
                </a:solidFill>
                <a:latin typeface="Open Sauce"/>
                <a:ea typeface="Open Sauce"/>
                <a:cs typeface="Open Sauce"/>
                <a:sym typeface="Open Sauce"/>
              </a:rPr>
              <a:t>unité</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d’exécution</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prise</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en</a:t>
            </a:r>
            <a:r>
              <a:rPr lang="en-US" sz="1800" spc="16" dirty="0">
                <a:solidFill>
                  <a:srgbClr val="343434"/>
                </a:solidFill>
                <a:latin typeface="Open Sauce"/>
                <a:ea typeface="Open Sauce"/>
                <a:cs typeface="Open Sauce"/>
                <a:sym typeface="Open Sauce"/>
              </a:rPr>
              <a:t> charge par le </a:t>
            </a:r>
            <a:r>
              <a:rPr lang="en-US" sz="1800" spc="16" dirty="0" err="1">
                <a:solidFill>
                  <a:srgbClr val="343434"/>
                </a:solidFill>
                <a:latin typeface="Open Sauce"/>
                <a:ea typeface="Open Sauce"/>
                <a:cs typeface="Open Sauce"/>
                <a:sym typeface="Open Sauce"/>
              </a:rPr>
              <a:t>système</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d’exploitation</a:t>
            </a:r>
            <a:r>
              <a:rPr lang="en-US" sz="1800" spc="16" dirty="0">
                <a:solidFill>
                  <a:srgbClr val="343434"/>
                </a:solidFill>
                <a:latin typeface="Open Sauce"/>
                <a:ea typeface="Open Sauce"/>
                <a:cs typeface="Open Sauce"/>
                <a:sym typeface="Open Sauce"/>
              </a:rPr>
              <a:t>.</a:t>
            </a:r>
          </a:p>
          <a:p>
            <a:pPr marL="388620" lvl="1" indent="-194310" algn="just">
              <a:lnSpc>
                <a:spcPts val="3582"/>
              </a:lnSpc>
              <a:buFont typeface="Arial"/>
              <a:buChar char="•"/>
            </a:pPr>
            <a:r>
              <a:rPr lang="en-US" sz="1800" spc="16" dirty="0">
                <a:solidFill>
                  <a:srgbClr val="343434"/>
                </a:solidFill>
                <a:latin typeface="Open Sauce"/>
                <a:ea typeface="Open Sauce"/>
                <a:cs typeface="Open Sauce"/>
                <a:sym typeface="Open Sauce"/>
              </a:rPr>
              <a:t> Il </a:t>
            </a:r>
            <a:r>
              <a:rPr lang="en-US" sz="1800" spc="16" dirty="0" err="1">
                <a:solidFill>
                  <a:srgbClr val="343434"/>
                </a:solidFill>
                <a:latin typeface="Open Sauce"/>
                <a:ea typeface="Open Sauce"/>
                <a:cs typeface="Open Sauce"/>
                <a:sym typeface="Open Sauce"/>
              </a:rPr>
              <a:t>représente</a:t>
            </a:r>
            <a:r>
              <a:rPr lang="en-US" sz="1800" spc="16" dirty="0">
                <a:solidFill>
                  <a:srgbClr val="343434"/>
                </a:solidFill>
                <a:latin typeface="Open Sauce"/>
                <a:ea typeface="Open Sauce"/>
                <a:cs typeface="Open Sauce"/>
                <a:sym typeface="Open Sauce"/>
              </a:rPr>
              <a:t> un flux </a:t>
            </a:r>
            <a:r>
              <a:rPr lang="en-US" sz="1800" spc="16" dirty="0" err="1">
                <a:solidFill>
                  <a:srgbClr val="343434"/>
                </a:solidFill>
                <a:latin typeface="Open Sauce"/>
                <a:ea typeface="Open Sauce"/>
                <a:cs typeface="Open Sauce"/>
                <a:sym typeface="Open Sauce"/>
              </a:rPr>
              <a:t>d’instructions</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exécuté</a:t>
            </a:r>
            <a:r>
              <a:rPr lang="en-US" sz="1800" spc="16" dirty="0">
                <a:solidFill>
                  <a:srgbClr val="343434"/>
                </a:solidFill>
                <a:latin typeface="Open Sauce"/>
                <a:ea typeface="Open Sauce"/>
                <a:cs typeface="Open Sauce"/>
                <a:sym typeface="Open Sauce"/>
              </a:rPr>
              <a:t> par un </a:t>
            </a:r>
            <a:r>
              <a:rPr lang="en-US" sz="1800" spc="16" dirty="0" err="1">
                <a:solidFill>
                  <a:srgbClr val="343434"/>
                </a:solidFill>
                <a:latin typeface="Open Sauce"/>
                <a:ea typeface="Open Sauce"/>
                <a:cs typeface="Open Sauce"/>
                <a:sym typeface="Open Sauce"/>
              </a:rPr>
              <a:t>cœur</a:t>
            </a:r>
            <a:r>
              <a:rPr lang="en-US" sz="1800" spc="16" dirty="0">
                <a:solidFill>
                  <a:srgbClr val="343434"/>
                </a:solidFill>
                <a:latin typeface="Open Sauce"/>
                <a:ea typeface="Open Sauce"/>
                <a:cs typeface="Open Sauce"/>
                <a:sym typeface="Open Sauce"/>
              </a:rPr>
              <a:t>.</a:t>
            </a:r>
          </a:p>
          <a:p>
            <a:pPr marL="388620" lvl="1" indent="-194310" algn="just">
              <a:lnSpc>
                <a:spcPts val="3582"/>
              </a:lnSpc>
              <a:buFont typeface="Arial"/>
              <a:buChar char="•"/>
            </a:pPr>
            <a:r>
              <a:rPr lang="en-US" sz="1800" spc="16" dirty="0">
                <a:solidFill>
                  <a:srgbClr val="343434"/>
                </a:solidFill>
                <a:latin typeface="Open Sauce"/>
                <a:ea typeface="Open Sauce"/>
                <a:cs typeface="Open Sauce"/>
                <a:sym typeface="Open Sauce"/>
              </a:rPr>
              <a:t>Grace à la </a:t>
            </a:r>
            <a:r>
              <a:rPr lang="en-US" sz="1800" spc="16" dirty="0" err="1">
                <a:solidFill>
                  <a:srgbClr val="343434"/>
                </a:solidFill>
                <a:latin typeface="Open Sauce"/>
                <a:ea typeface="Open Sauce"/>
                <a:cs typeface="Open Sauce"/>
                <a:sym typeface="Open Sauce"/>
              </a:rPr>
              <a:t>technologie</a:t>
            </a:r>
            <a:r>
              <a:rPr lang="en-US" sz="1800" spc="16" dirty="0">
                <a:solidFill>
                  <a:srgbClr val="343434"/>
                </a:solidFill>
                <a:latin typeface="Open Sauce"/>
                <a:ea typeface="Open Sauce"/>
                <a:cs typeface="Open Sauce"/>
                <a:sym typeface="Open Sauce"/>
              </a:rPr>
              <a:t> Hyper-threading (chez Intel), un </a:t>
            </a:r>
            <a:r>
              <a:rPr lang="en-US" sz="1800" spc="16" dirty="0" err="1">
                <a:solidFill>
                  <a:srgbClr val="343434"/>
                </a:solidFill>
                <a:latin typeface="Open Sauce"/>
                <a:ea typeface="Open Sauce"/>
                <a:cs typeface="Open Sauce"/>
                <a:sym typeface="Open Sauce"/>
              </a:rPr>
              <a:t>seul</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cœur</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peut</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exécuter</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plusieurs</a:t>
            </a:r>
            <a:r>
              <a:rPr lang="en-US" sz="1800" spc="16" dirty="0">
                <a:solidFill>
                  <a:srgbClr val="343434"/>
                </a:solidFill>
                <a:latin typeface="Open Sauce"/>
                <a:ea typeface="Open Sauce"/>
                <a:cs typeface="Open Sauce"/>
                <a:sym typeface="Open Sauce"/>
              </a:rPr>
              <a:t> threads </a:t>
            </a:r>
            <a:r>
              <a:rPr lang="en-US" sz="1800" spc="16" dirty="0" err="1">
                <a:solidFill>
                  <a:srgbClr val="343434"/>
                </a:solidFill>
                <a:latin typeface="Open Sauce"/>
                <a:ea typeface="Open Sauce"/>
                <a:cs typeface="Open Sauce"/>
                <a:sym typeface="Open Sauce"/>
              </a:rPr>
              <a:t>en</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parallèle</a:t>
            </a:r>
            <a:r>
              <a:rPr lang="en-US" sz="1800" spc="16" dirty="0">
                <a:solidFill>
                  <a:srgbClr val="343434"/>
                </a:solidFill>
                <a:latin typeface="Open Sauce"/>
                <a:ea typeface="Open Sauce"/>
                <a:cs typeface="Open Sauce"/>
                <a:sym typeface="Open Sauce"/>
              </a:rPr>
              <a:t>. </a:t>
            </a:r>
          </a:p>
          <a:p>
            <a:pPr marL="388620" lvl="1" indent="-194310" algn="just">
              <a:lnSpc>
                <a:spcPts val="3582"/>
              </a:lnSpc>
              <a:buFont typeface="Arial"/>
              <a:buChar char="•"/>
            </a:pPr>
            <a:r>
              <a:rPr lang="en-US" sz="1800" spc="16" dirty="0" err="1">
                <a:solidFill>
                  <a:srgbClr val="343434"/>
                </a:solidFill>
                <a:latin typeface="Open Sauce"/>
                <a:ea typeface="Open Sauce"/>
                <a:cs typeface="Open Sauce"/>
                <a:sym typeface="Open Sauce"/>
              </a:rPr>
              <a:t>Chaque</a:t>
            </a:r>
            <a:r>
              <a:rPr lang="en-US" sz="1800" spc="16" dirty="0">
                <a:solidFill>
                  <a:srgbClr val="343434"/>
                </a:solidFill>
                <a:latin typeface="Open Sauce"/>
                <a:ea typeface="Open Sauce"/>
                <a:cs typeface="Open Sauce"/>
                <a:sym typeface="Open Sauce"/>
              </a:rPr>
              <a:t> thread </a:t>
            </a:r>
            <a:r>
              <a:rPr lang="en-US" sz="1800" spc="16" dirty="0" err="1">
                <a:solidFill>
                  <a:srgbClr val="343434"/>
                </a:solidFill>
                <a:latin typeface="Open Sauce"/>
                <a:ea typeface="Open Sauce"/>
                <a:cs typeface="Open Sauce"/>
                <a:sym typeface="Open Sauce"/>
              </a:rPr>
              <a:t>possède</a:t>
            </a:r>
            <a:r>
              <a:rPr lang="en-US" sz="1800" spc="16" dirty="0">
                <a:solidFill>
                  <a:srgbClr val="343434"/>
                </a:solidFill>
                <a:latin typeface="Open Sauce"/>
                <a:ea typeface="Open Sauce"/>
                <a:cs typeface="Open Sauce"/>
                <a:sym typeface="Open Sauce"/>
              </a:rPr>
              <a:t> un </a:t>
            </a:r>
            <a:r>
              <a:rPr lang="en-US" sz="1800" spc="16" dirty="0" err="1">
                <a:solidFill>
                  <a:srgbClr val="343434"/>
                </a:solidFill>
                <a:latin typeface="Open Sauce"/>
                <a:ea typeface="Open Sauce"/>
                <a:cs typeface="Open Sauce"/>
                <a:sym typeface="Open Sauce"/>
              </a:rPr>
              <a:t>contexte</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d’exécution</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propre</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comme</a:t>
            </a:r>
            <a:r>
              <a:rPr lang="en-US" sz="1800" spc="16" dirty="0">
                <a:solidFill>
                  <a:srgbClr val="343434"/>
                </a:solidFill>
                <a:latin typeface="Open Sauce"/>
                <a:ea typeface="Open Sauce"/>
                <a:cs typeface="Open Sauce"/>
                <a:sym typeface="Open Sauce"/>
              </a:rPr>
              <a:t> les </a:t>
            </a:r>
            <a:r>
              <a:rPr lang="en-US" sz="1800" spc="16" dirty="0" err="1">
                <a:solidFill>
                  <a:srgbClr val="343434"/>
                </a:solidFill>
                <a:latin typeface="Open Sauce"/>
                <a:ea typeface="Open Sauce"/>
                <a:cs typeface="Open Sauce"/>
                <a:sym typeface="Open Sauce"/>
              </a:rPr>
              <a:t>registres</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ou</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pointeurs</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mais</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partage</a:t>
            </a:r>
            <a:r>
              <a:rPr lang="en-US" sz="1800" spc="16" dirty="0">
                <a:solidFill>
                  <a:srgbClr val="343434"/>
                </a:solidFill>
                <a:latin typeface="Open Sauce"/>
                <a:ea typeface="Open Sauce"/>
                <a:cs typeface="Open Sauce"/>
                <a:sym typeface="Open Sauce"/>
              </a:rPr>
              <a:t> avec </a:t>
            </a:r>
            <a:r>
              <a:rPr lang="en-US" sz="1800" spc="16" dirty="0" err="1">
                <a:solidFill>
                  <a:srgbClr val="343434"/>
                </a:solidFill>
                <a:latin typeface="Open Sauce"/>
                <a:ea typeface="Open Sauce"/>
                <a:cs typeface="Open Sauce"/>
                <a:sym typeface="Open Sauce"/>
              </a:rPr>
              <a:t>d’autres</a:t>
            </a:r>
            <a:r>
              <a:rPr lang="en-US" sz="1800" spc="16" dirty="0">
                <a:solidFill>
                  <a:srgbClr val="343434"/>
                </a:solidFill>
                <a:latin typeface="Open Sauce"/>
                <a:ea typeface="Open Sauce"/>
                <a:cs typeface="Open Sauce"/>
                <a:sym typeface="Open Sauce"/>
              </a:rPr>
              <a:t> threads du </a:t>
            </a:r>
            <a:r>
              <a:rPr lang="en-US" sz="1800" spc="16" dirty="0" err="1">
                <a:solidFill>
                  <a:srgbClr val="343434"/>
                </a:solidFill>
                <a:latin typeface="Open Sauce"/>
                <a:ea typeface="Open Sauce"/>
                <a:cs typeface="Open Sauce"/>
                <a:sym typeface="Open Sauce"/>
              </a:rPr>
              <a:t>même</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cœur</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certaines</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ressources</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matérielles</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unités</a:t>
            </a:r>
            <a:r>
              <a:rPr lang="en-US" sz="1800" spc="16" dirty="0">
                <a:solidFill>
                  <a:srgbClr val="343434"/>
                </a:solidFill>
                <a:latin typeface="Open Sauce"/>
                <a:ea typeface="Open Sauce"/>
                <a:cs typeface="Open Sauce"/>
                <a:sym typeface="Open Sauce"/>
              </a:rPr>
              <a:t> de </a:t>
            </a:r>
            <a:r>
              <a:rPr lang="en-US" sz="1800" spc="16" dirty="0" err="1">
                <a:solidFill>
                  <a:srgbClr val="343434"/>
                </a:solidFill>
                <a:latin typeface="Open Sauce"/>
                <a:ea typeface="Open Sauce"/>
                <a:cs typeface="Open Sauce"/>
                <a:sym typeface="Open Sauce"/>
              </a:rPr>
              <a:t>calcul</a:t>
            </a:r>
            <a:r>
              <a:rPr lang="en-US" sz="1800" spc="16" dirty="0">
                <a:solidFill>
                  <a:srgbClr val="343434"/>
                </a:solidFill>
                <a:latin typeface="Open Sauce"/>
                <a:ea typeface="Open Sauce"/>
                <a:cs typeface="Open Sauce"/>
                <a:sym typeface="Open Sauce"/>
              </a:rPr>
              <a:t>, cache).</a:t>
            </a:r>
          </a:p>
          <a:p>
            <a:pPr marL="388620" lvl="1" indent="-194310" algn="just">
              <a:lnSpc>
                <a:spcPts val="3582"/>
              </a:lnSpc>
              <a:buFont typeface="Arial"/>
              <a:buChar char="•"/>
            </a:pPr>
            <a:r>
              <a:rPr lang="en-US" sz="1800" spc="16" dirty="0">
                <a:solidFill>
                  <a:srgbClr val="343434"/>
                </a:solidFill>
                <a:latin typeface="Open Sauce"/>
                <a:ea typeface="Open Sauce"/>
                <a:cs typeface="Open Sauce"/>
                <a:sym typeface="Open Sauce"/>
              </a:rPr>
              <a:t>Pour </a:t>
            </a:r>
            <a:r>
              <a:rPr lang="en-US" sz="1800" spc="16" dirty="0" err="1">
                <a:solidFill>
                  <a:srgbClr val="343434"/>
                </a:solidFill>
                <a:latin typeface="Open Sauce"/>
                <a:ea typeface="Open Sauce"/>
                <a:cs typeface="Open Sauce"/>
                <a:sym typeface="Open Sauce"/>
              </a:rPr>
              <a:t>connaitre</a:t>
            </a:r>
            <a:r>
              <a:rPr lang="en-US" sz="1800" spc="16" dirty="0">
                <a:solidFill>
                  <a:srgbClr val="343434"/>
                </a:solidFill>
                <a:latin typeface="Open Sauce"/>
                <a:ea typeface="Open Sauce"/>
                <a:cs typeface="Open Sauce"/>
                <a:sym typeface="Open Sauce"/>
              </a:rPr>
              <a:t> le </a:t>
            </a:r>
            <a:r>
              <a:rPr lang="en-US" sz="1800" spc="16" dirty="0" err="1">
                <a:solidFill>
                  <a:srgbClr val="343434"/>
                </a:solidFill>
                <a:latin typeface="Open Sauce"/>
                <a:ea typeface="Open Sauce"/>
                <a:cs typeface="Open Sauce"/>
                <a:sym typeface="Open Sauce"/>
              </a:rPr>
              <a:t>nombre</a:t>
            </a:r>
            <a:r>
              <a:rPr lang="en-US" sz="1800" spc="16" dirty="0">
                <a:solidFill>
                  <a:srgbClr val="343434"/>
                </a:solidFill>
                <a:latin typeface="Open Sauce"/>
                <a:ea typeface="Open Sauce"/>
                <a:cs typeface="Open Sauce"/>
                <a:sym typeface="Open Sauce"/>
              </a:rPr>
              <a:t> de threads de </a:t>
            </a:r>
            <a:r>
              <a:rPr lang="en-US" sz="1800" spc="16" dirty="0" err="1">
                <a:solidFill>
                  <a:srgbClr val="343434"/>
                </a:solidFill>
                <a:latin typeface="Open Sauce"/>
                <a:ea typeface="Open Sauce"/>
                <a:cs typeface="Open Sauce"/>
                <a:sym typeface="Open Sauce"/>
              </a:rPr>
              <a:t>votre</a:t>
            </a:r>
            <a:r>
              <a:rPr lang="en-US" sz="1800" spc="16" dirty="0">
                <a:solidFill>
                  <a:srgbClr val="343434"/>
                </a:solidFill>
                <a:latin typeface="Open Sauce"/>
                <a:ea typeface="Open Sauce"/>
                <a:cs typeface="Open Sauce"/>
                <a:sym typeface="Open Sauce"/>
              </a:rPr>
              <a:t> machine grace à R, on </a:t>
            </a:r>
            <a:r>
              <a:rPr lang="en-US" sz="1800" spc="16" dirty="0" err="1">
                <a:solidFill>
                  <a:srgbClr val="343434"/>
                </a:solidFill>
                <a:latin typeface="Open Sauce"/>
                <a:ea typeface="Open Sauce"/>
                <a:cs typeface="Open Sauce"/>
                <a:sym typeface="Open Sauce"/>
              </a:rPr>
              <a:t>peut</a:t>
            </a:r>
            <a:r>
              <a:rPr lang="en-US" sz="1800" spc="16" dirty="0">
                <a:solidFill>
                  <a:srgbClr val="343434"/>
                </a:solidFill>
                <a:latin typeface="Open Sauce"/>
                <a:ea typeface="Open Sauce"/>
                <a:cs typeface="Open Sauce"/>
                <a:sym typeface="Open Sauce"/>
              </a:rPr>
              <a:t> </a:t>
            </a:r>
            <a:r>
              <a:rPr lang="en-US" sz="1800" spc="16" dirty="0" err="1">
                <a:solidFill>
                  <a:srgbClr val="343434"/>
                </a:solidFill>
                <a:latin typeface="Open Sauce"/>
                <a:ea typeface="Open Sauce"/>
                <a:cs typeface="Open Sauce"/>
                <a:sym typeface="Open Sauce"/>
              </a:rPr>
              <a:t>entrer</a:t>
            </a:r>
            <a:r>
              <a:rPr lang="en-US" sz="1800" spc="16" dirty="0">
                <a:solidFill>
                  <a:srgbClr val="343434"/>
                </a:solidFill>
                <a:latin typeface="Open Sauce"/>
                <a:ea typeface="Open Sauce"/>
                <a:cs typeface="Open Sauce"/>
                <a:sym typeface="Open Sauce"/>
              </a:rPr>
              <a:t> la </a:t>
            </a:r>
            <a:r>
              <a:rPr lang="en-US" sz="1800" spc="16" dirty="0" err="1">
                <a:solidFill>
                  <a:srgbClr val="343434"/>
                </a:solidFill>
                <a:latin typeface="Open Sauce"/>
                <a:ea typeface="Open Sauce"/>
                <a:cs typeface="Open Sauce"/>
                <a:sym typeface="Open Sauce"/>
              </a:rPr>
              <a:t>fonction</a:t>
            </a:r>
            <a:r>
              <a:rPr lang="en-US" sz="1800" b="1" spc="16" dirty="0">
                <a:solidFill>
                  <a:srgbClr val="343434"/>
                </a:solidFill>
                <a:latin typeface="Open Sauce Bold"/>
                <a:ea typeface="Open Sauce Bold"/>
                <a:cs typeface="Open Sauce Bold"/>
                <a:sym typeface="Open Sauce Bold"/>
              </a:rPr>
              <a:t> </a:t>
            </a:r>
            <a:r>
              <a:rPr lang="en-US" sz="1800" b="1" spc="16" dirty="0" err="1">
                <a:solidFill>
                  <a:srgbClr val="343434"/>
                </a:solidFill>
                <a:latin typeface="Open Sauce Bold"/>
                <a:ea typeface="Open Sauce Bold"/>
                <a:cs typeface="Open Sauce Bold"/>
                <a:sym typeface="Open Sauce Bold"/>
              </a:rPr>
              <a:t>detectCores</a:t>
            </a:r>
            <a:r>
              <a:rPr lang="en-US" sz="1800" b="1" spc="16" dirty="0">
                <a:solidFill>
                  <a:srgbClr val="343434"/>
                </a:solidFill>
                <a:latin typeface="Open Sauce Bold"/>
                <a:ea typeface="Open Sauce Bold"/>
                <a:cs typeface="Open Sauce Bold"/>
                <a:sym typeface="Open Sauce Bold"/>
              </a:rPr>
              <a:t>(logical = TRUE) </a:t>
            </a:r>
            <a:r>
              <a:rPr lang="en-US" sz="1800" spc="16" dirty="0">
                <a:solidFill>
                  <a:srgbClr val="343434"/>
                </a:solidFill>
                <a:latin typeface="Open Sauce"/>
                <a:ea typeface="Open Sauce"/>
                <a:cs typeface="Open Sauce"/>
                <a:sym typeface="Open Sauce"/>
              </a:rPr>
              <a:t>du package</a:t>
            </a:r>
            <a:r>
              <a:rPr lang="en-US" sz="1800" b="1" spc="16" dirty="0">
                <a:solidFill>
                  <a:srgbClr val="343434"/>
                </a:solidFill>
                <a:latin typeface="Open Sauce Bold"/>
                <a:ea typeface="Open Sauce Bold"/>
                <a:cs typeface="Open Sauce Bold"/>
                <a:sym typeface="Open Sauce Bold"/>
              </a:rPr>
              <a:t> parallel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grpSp>
        <p:nvGrpSpPr>
          <p:cNvPr id="5" name="Group 5"/>
          <p:cNvGrpSpPr/>
          <p:nvPr/>
        </p:nvGrpSpPr>
        <p:grpSpPr>
          <a:xfrm>
            <a:off x="17864591" y="9790909"/>
            <a:ext cx="423409" cy="496091"/>
            <a:chOff x="0" y="0"/>
            <a:chExt cx="212232" cy="248664"/>
          </a:xfrm>
        </p:grpSpPr>
        <p:sp>
          <p:nvSpPr>
            <p:cNvPr id="6" name="Freeform 6"/>
            <p:cNvSpPr/>
            <p:nvPr/>
          </p:nvSpPr>
          <p:spPr>
            <a:xfrm>
              <a:off x="0" y="0"/>
              <a:ext cx="212232" cy="248664"/>
            </a:xfrm>
            <a:custGeom>
              <a:avLst/>
              <a:gdLst/>
              <a:ahLst/>
              <a:cxnLst/>
              <a:rect l="l" t="t" r="r" b="b"/>
              <a:pathLst>
                <a:path w="212232" h="248664">
                  <a:moveTo>
                    <a:pt x="0" y="0"/>
                  </a:moveTo>
                  <a:lnTo>
                    <a:pt x="212232" y="0"/>
                  </a:lnTo>
                  <a:lnTo>
                    <a:pt x="212232" y="248664"/>
                  </a:lnTo>
                  <a:lnTo>
                    <a:pt x="0" y="248664"/>
                  </a:lnTo>
                  <a:close/>
                </a:path>
              </a:pathLst>
            </a:custGeom>
            <a:solidFill>
              <a:srgbClr val="CBAC91"/>
            </a:solidFill>
            <a:ln cap="sq">
              <a:noFill/>
              <a:prstDash val="solid"/>
              <a:miter/>
            </a:ln>
          </p:spPr>
        </p:sp>
        <p:sp>
          <p:nvSpPr>
            <p:cNvPr id="7" name="TextBox 7"/>
            <p:cNvSpPr txBox="1"/>
            <p:nvPr/>
          </p:nvSpPr>
          <p:spPr>
            <a:xfrm>
              <a:off x="0" y="-76200"/>
              <a:ext cx="212232" cy="324864"/>
            </a:xfrm>
            <a:prstGeom prst="rect">
              <a:avLst/>
            </a:prstGeom>
          </p:spPr>
          <p:txBody>
            <a:bodyPr lIns="50800" tIns="50800" rIns="50800" bIns="50800" rtlCol="0" anchor="ctr"/>
            <a:lstStyle/>
            <a:p>
              <a:pPr algn="ctr">
                <a:lnSpc>
                  <a:spcPts val="3610"/>
                </a:lnSpc>
              </a:pPr>
              <a:endParaRPr/>
            </a:p>
          </p:txBody>
        </p:sp>
      </p:grpSp>
      <p:grpSp>
        <p:nvGrpSpPr>
          <p:cNvPr id="8" name="Group 8"/>
          <p:cNvGrpSpPr/>
          <p:nvPr/>
        </p:nvGrpSpPr>
        <p:grpSpPr>
          <a:xfrm>
            <a:off x="769159" y="3229643"/>
            <a:ext cx="5811030" cy="664412"/>
            <a:chOff x="0" y="0"/>
            <a:chExt cx="1530477" cy="174989"/>
          </a:xfrm>
        </p:grpSpPr>
        <p:sp>
          <p:nvSpPr>
            <p:cNvPr id="9" name="Freeform 9"/>
            <p:cNvSpPr/>
            <p:nvPr/>
          </p:nvSpPr>
          <p:spPr>
            <a:xfrm>
              <a:off x="0" y="0"/>
              <a:ext cx="1530477" cy="174989"/>
            </a:xfrm>
            <a:custGeom>
              <a:avLst/>
              <a:gdLst/>
              <a:ahLst/>
              <a:cxnLst/>
              <a:rect l="l" t="t" r="r" b="b"/>
              <a:pathLst>
                <a:path w="1530477" h="174989">
                  <a:moveTo>
                    <a:pt x="0" y="0"/>
                  </a:moveTo>
                  <a:lnTo>
                    <a:pt x="1530477" y="0"/>
                  </a:lnTo>
                  <a:lnTo>
                    <a:pt x="1530477" y="174989"/>
                  </a:lnTo>
                  <a:lnTo>
                    <a:pt x="0" y="174989"/>
                  </a:lnTo>
                  <a:close/>
                </a:path>
              </a:pathLst>
            </a:custGeom>
            <a:solidFill>
              <a:srgbClr val="DFC6B0"/>
            </a:solidFill>
          </p:spPr>
        </p:sp>
        <p:sp>
          <p:nvSpPr>
            <p:cNvPr id="10" name="TextBox 10"/>
            <p:cNvSpPr txBox="1"/>
            <p:nvPr/>
          </p:nvSpPr>
          <p:spPr>
            <a:xfrm>
              <a:off x="0" y="-76200"/>
              <a:ext cx="1530477" cy="251189"/>
            </a:xfrm>
            <a:prstGeom prst="rect">
              <a:avLst/>
            </a:prstGeom>
          </p:spPr>
          <p:txBody>
            <a:bodyPr lIns="50800" tIns="50800" rIns="50800" bIns="50800" rtlCol="0" anchor="ctr"/>
            <a:lstStyle/>
            <a:p>
              <a:pPr algn="ctr">
                <a:lnSpc>
                  <a:spcPts val="3610"/>
                </a:lnSpc>
              </a:pPr>
              <a:endParaRPr/>
            </a:p>
          </p:txBody>
        </p:sp>
      </p:grpSp>
      <p:grpSp>
        <p:nvGrpSpPr>
          <p:cNvPr id="11" name="Group 11"/>
          <p:cNvGrpSpPr/>
          <p:nvPr/>
        </p:nvGrpSpPr>
        <p:grpSpPr>
          <a:xfrm>
            <a:off x="769159" y="5905956"/>
            <a:ext cx="8423286" cy="2296011"/>
            <a:chOff x="0" y="0"/>
            <a:chExt cx="2218478" cy="604711"/>
          </a:xfrm>
        </p:grpSpPr>
        <p:sp>
          <p:nvSpPr>
            <p:cNvPr id="12" name="Freeform 12"/>
            <p:cNvSpPr/>
            <p:nvPr/>
          </p:nvSpPr>
          <p:spPr>
            <a:xfrm>
              <a:off x="0" y="0"/>
              <a:ext cx="2218479" cy="604711"/>
            </a:xfrm>
            <a:custGeom>
              <a:avLst/>
              <a:gdLst/>
              <a:ahLst/>
              <a:cxnLst/>
              <a:rect l="l" t="t" r="r" b="b"/>
              <a:pathLst>
                <a:path w="2218479" h="604711">
                  <a:moveTo>
                    <a:pt x="0" y="0"/>
                  </a:moveTo>
                  <a:lnTo>
                    <a:pt x="2218479" y="0"/>
                  </a:lnTo>
                  <a:lnTo>
                    <a:pt x="2218479" y="604711"/>
                  </a:lnTo>
                  <a:lnTo>
                    <a:pt x="0" y="604711"/>
                  </a:lnTo>
                  <a:close/>
                </a:path>
              </a:pathLst>
            </a:custGeom>
            <a:solidFill>
              <a:srgbClr val="F6EEE7"/>
            </a:solidFill>
          </p:spPr>
        </p:sp>
        <p:sp>
          <p:nvSpPr>
            <p:cNvPr id="13" name="TextBox 13"/>
            <p:cNvSpPr txBox="1"/>
            <p:nvPr/>
          </p:nvSpPr>
          <p:spPr>
            <a:xfrm>
              <a:off x="0" y="-76200"/>
              <a:ext cx="2218478" cy="680911"/>
            </a:xfrm>
            <a:prstGeom prst="rect">
              <a:avLst/>
            </a:prstGeom>
          </p:spPr>
          <p:txBody>
            <a:bodyPr lIns="50800" tIns="50800" rIns="50800" bIns="50800" rtlCol="0" anchor="ctr"/>
            <a:lstStyle/>
            <a:p>
              <a:pPr algn="ctr">
                <a:lnSpc>
                  <a:spcPts val="3610"/>
                </a:lnSpc>
              </a:pPr>
              <a:endParaRPr/>
            </a:p>
          </p:txBody>
        </p:sp>
      </p:grpSp>
      <p:grpSp>
        <p:nvGrpSpPr>
          <p:cNvPr id="14" name="Group 14"/>
          <p:cNvGrpSpPr/>
          <p:nvPr/>
        </p:nvGrpSpPr>
        <p:grpSpPr>
          <a:xfrm>
            <a:off x="819863" y="3894055"/>
            <a:ext cx="8372582" cy="2011901"/>
            <a:chOff x="0" y="0"/>
            <a:chExt cx="2205124" cy="529883"/>
          </a:xfrm>
        </p:grpSpPr>
        <p:sp>
          <p:nvSpPr>
            <p:cNvPr id="15" name="Freeform 15"/>
            <p:cNvSpPr/>
            <p:nvPr/>
          </p:nvSpPr>
          <p:spPr>
            <a:xfrm>
              <a:off x="0" y="0"/>
              <a:ext cx="2205125" cy="529883"/>
            </a:xfrm>
            <a:custGeom>
              <a:avLst/>
              <a:gdLst/>
              <a:ahLst/>
              <a:cxnLst/>
              <a:rect l="l" t="t" r="r" b="b"/>
              <a:pathLst>
                <a:path w="2205125" h="529883">
                  <a:moveTo>
                    <a:pt x="0" y="0"/>
                  </a:moveTo>
                  <a:lnTo>
                    <a:pt x="2205125" y="0"/>
                  </a:lnTo>
                  <a:lnTo>
                    <a:pt x="2205125" y="529883"/>
                  </a:lnTo>
                  <a:lnTo>
                    <a:pt x="0" y="529883"/>
                  </a:lnTo>
                  <a:close/>
                </a:path>
              </a:pathLst>
            </a:custGeom>
            <a:solidFill>
              <a:srgbClr val="EDDFD3"/>
            </a:solidFill>
          </p:spPr>
        </p:sp>
        <p:sp>
          <p:nvSpPr>
            <p:cNvPr id="16" name="TextBox 16"/>
            <p:cNvSpPr txBox="1"/>
            <p:nvPr/>
          </p:nvSpPr>
          <p:spPr>
            <a:xfrm>
              <a:off x="0" y="-76200"/>
              <a:ext cx="2205124" cy="606083"/>
            </a:xfrm>
            <a:prstGeom prst="rect">
              <a:avLst/>
            </a:prstGeom>
          </p:spPr>
          <p:txBody>
            <a:bodyPr lIns="50800" tIns="50800" rIns="50800" bIns="50800" rtlCol="0" anchor="ctr"/>
            <a:lstStyle/>
            <a:p>
              <a:pPr algn="ctr">
                <a:lnSpc>
                  <a:spcPts val="3610"/>
                </a:lnSpc>
              </a:pPr>
              <a:endParaRPr/>
            </a:p>
          </p:txBody>
        </p:sp>
      </p:grpSp>
      <p:grpSp>
        <p:nvGrpSpPr>
          <p:cNvPr id="17" name="Group 17"/>
          <p:cNvGrpSpPr/>
          <p:nvPr/>
        </p:nvGrpSpPr>
        <p:grpSpPr>
          <a:xfrm>
            <a:off x="769159" y="3809243"/>
            <a:ext cx="1560565" cy="2096714"/>
            <a:chOff x="0" y="0"/>
            <a:chExt cx="411013" cy="552221"/>
          </a:xfrm>
        </p:grpSpPr>
        <p:sp>
          <p:nvSpPr>
            <p:cNvPr id="18" name="Freeform 18"/>
            <p:cNvSpPr/>
            <p:nvPr/>
          </p:nvSpPr>
          <p:spPr>
            <a:xfrm>
              <a:off x="0" y="0"/>
              <a:ext cx="411013" cy="552221"/>
            </a:xfrm>
            <a:custGeom>
              <a:avLst/>
              <a:gdLst/>
              <a:ahLst/>
              <a:cxnLst/>
              <a:rect l="l" t="t" r="r" b="b"/>
              <a:pathLst>
                <a:path w="411013" h="552221">
                  <a:moveTo>
                    <a:pt x="0" y="0"/>
                  </a:moveTo>
                  <a:lnTo>
                    <a:pt x="411013" y="0"/>
                  </a:lnTo>
                  <a:lnTo>
                    <a:pt x="411013" y="552221"/>
                  </a:lnTo>
                  <a:lnTo>
                    <a:pt x="0" y="552221"/>
                  </a:lnTo>
                  <a:close/>
                </a:path>
              </a:pathLst>
            </a:custGeom>
            <a:solidFill>
              <a:srgbClr val="E8D1BD"/>
            </a:solidFill>
          </p:spPr>
        </p:sp>
        <p:sp>
          <p:nvSpPr>
            <p:cNvPr id="19" name="TextBox 19"/>
            <p:cNvSpPr txBox="1"/>
            <p:nvPr/>
          </p:nvSpPr>
          <p:spPr>
            <a:xfrm>
              <a:off x="0" y="-76200"/>
              <a:ext cx="411013" cy="628421"/>
            </a:xfrm>
            <a:prstGeom prst="rect">
              <a:avLst/>
            </a:prstGeom>
          </p:spPr>
          <p:txBody>
            <a:bodyPr lIns="50800" tIns="50800" rIns="50800" bIns="50800" rtlCol="0" anchor="ctr"/>
            <a:lstStyle/>
            <a:p>
              <a:pPr algn="ctr">
                <a:lnSpc>
                  <a:spcPts val="3610"/>
                </a:lnSpc>
              </a:pPr>
              <a:endParaRPr/>
            </a:p>
          </p:txBody>
        </p:sp>
      </p:grpSp>
      <p:sp>
        <p:nvSpPr>
          <p:cNvPr id="20" name="Freeform 20"/>
          <p:cNvSpPr/>
          <p:nvPr/>
        </p:nvSpPr>
        <p:spPr>
          <a:xfrm>
            <a:off x="1098821" y="4245505"/>
            <a:ext cx="901241" cy="897995"/>
          </a:xfrm>
          <a:custGeom>
            <a:avLst/>
            <a:gdLst/>
            <a:ahLst/>
            <a:cxnLst/>
            <a:rect l="l" t="t" r="r" b="b"/>
            <a:pathLst>
              <a:path w="901241" h="897995">
                <a:moveTo>
                  <a:pt x="0" y="0"/>
                </a:moveTo>
                <a:lnTo>
                  <a:pt x="901241" y="0"/>
                </a:lnTo>
                <a:lnTo>
                  <a:pt x="901241" y="897995"/>
                </a:lnTo>
                <a:lnTo>
                  <a:pt x="0" y="8979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TextBox 21"/>
          <p:cNvSpPr txBox="1"/>
          <p:nvPr/>
        </p:nvSpPr>
        <p:spPr>
          <a:xfrm>
            <a:off x="9192445" y="9809329"/>
            <a:ext cx="417675" cy="441325"/>
          </a:xfrm>
          <a:prstGeom prst="rect">
            <a:avLst/>
          </a:prstGeom>
        </p:spPr>
        <p:txBody>
          <a:bodyPr lIns="0" tIns="0" rIns="0" bIns="0" rtlCol="0" anchor="t">
            <a:spAutoFit/>
          </a:bodyPr>
          <a:lstStyle/>
          <a:p>
            <a:pPr algn="ctr">
              <a:lnSpc>
                <a:spcPts val="3499"/>
              </a:lnSpc>
              <a:spcBef>
                <a:spcPct val="0"/>
              </a:spcBef>
            </a:pPr>
            <a:r>
              <a:rPr lang="en-US" sz="2499" spc="454">
                <a:solidFill>
                  <a:srgbClr val="F8F5F1"/>
                </a:solidFill>
                <a:latin typeface="Yanone Kaffeesatz"/>
                <a:ea typeface="Yanone Kaffeesatz"/>
                <a:cs typeface="Yanone Kaffeesatz"/>
                <a:sym typeface="Yanone Kaffeesatz"/>
              </a:rPr>
              <a:t>7</a:t>
            </a:r>
          </a:p>
        </p:txBody>
      </p:sp>
      <p:sp>
        <p:nvSpPr>
          <p:cNvPr id="22" name="TextBox 22"/>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sp>
        <p:nvSpPr>
          <p:cNvPr id="23" name="TextBox 23"/>
          <p:cNvSpPr txBox="1"/>
          <p:nvPr/>
        </p:nvSpPr>
        <p:spPr>
          <a:xfrm>
            <a:off x="17950326" y="9826722"/>
            <a:ext cx="288831"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6</a:t>
            </a:r>
          </a:p>
        </p:txBody>
      </p:sp>
      <p:sp>
        <p:nvSpPr>
          <p:cNvPr id="24" name="TextBox 24"/>
          <p:cNvSpPr txBox="1"/>
          <p:nvPr/>
        </p:nvSpPr>
        <p:spPr>
          <a:xfrm>
            <a:off x="873578" y="3134393"/>
            <a:ext cx="5602193" cy="584252"/>
          </a:xfrm>
          <a:prstGeom prst="rect">
            <a:avLst/>
          </a:prstGeom>
        </p:spPr>
        <p:txBody>
          <a:bodyPr lIns="0" tIns="0" rIns="0" bIns="0" rtlCol="0" anchor="t">
            <a:spAutoFit/>
          </a:bodyPr>
          <a:lstStyle/>
          <a:p>
            <a:pPr algn="ctr">
              <a:lnSpc>
                <a:spcPts val="4547"/>
              </a:lnSpc>
              <a:spcBef>
                <a:spcPct val="0"/>
              </a:spcBef>
            </a:pPr>
            <a:r>
              <a:rPr lang="en-US" sz="3247" spc="243">
                <a:solidFill>
                  <a:srgbClr val="000000"/>
                </a:solidFill>
                <a:latin typeface="Yanone Kaffeesatz"/>
                <a:ea typeface="Yanone Kaffeesatz"/>
                <a:cs typeface="Yanone Kaffeesatz"/>
                <a:sym typeface="Yanone Kaffeesatz"/>
              </a:rPr>
              <a:t>LIEN THREAD &amp; CALCUL PARALLELE</a:t>
            </a:r>
          </a:p>
        </p:txBody>
      </p:sp>
      <p:sp>
        <p:nvSpPr>
          <p:cNvPr id="25" name="TextBox 25"/>
          <p:cNvSpPr txBox="1"/>
          <p:nvPr/>
        </p:nvSpPr>
        <p:spPr>
          <a:xfrm>
            <a:off x="2341544" y="4019133"/>
            <a:ext cx="6802456" cy="1564005"/>
          </a:xfrm>
          <a:prstGeom prst="rect">
            <a:avLst/>
          </a:prstGeom>
        </p:spPr>
        <p:txBody>
          <a:bodyPr lIns="0" tIns="0" rIns="0" bIns="0" rtlCol="0" anchor="t">
            <a:spAutoFit/>
          </a:bodyPr>
          <a:lstStyle/>
          <a:p>
            <a:pPr algn="ctr">
              <a:lnSpc>
                <a:spcPts val="2520"/>
              </a:lnSpc>
            </a:pPr>
            <a:r>
              <a:rPr lang="en-US" sz="1800" spc="135">
                <a:solidFill>
                  <a:srgbClr val="000000"/>
                </a:solidFill>
                <a:latin typeface="Open Sauce"/>
                <a:ea typeface="Open Sauce"/>
                <a:cs typeface="Open Sauce"/>
                <a:sym typeface="Open Sauce"/>
              </a:rPr>
              <a:t>Ce sont en réalité les threads qui exécutent les tâches</a:t>
            </a:r>
            <a:r>
              <a:rPr lang="en-US" sz="1800" b="1" spc="135">
                <a:solidFill>
                  <a:srgbClr val="000000"/>
                </a:solidFill>
                <a:latin typeface="Open Sauce Bold"/>
                <a:ea typeface="Open Sauce Bold"/>
                <a:cs typeface="Open Sauce Bold"/>
                <a:sym typeface="Open Sauce Bold"/>
              </a:rPr>
              <a:t>,</a:t>
            </a:r>
          </a:p>
          <a:p>
            <a:pPr algn="ctr">
              <a:lnSpc>
                <a:spcPts val="2520"/>
              </a:lnSpc>
              <a:spcBef>
                <a:spcPct val="0"/>
              </a:spcBef>
            </a:pPr>
            <a:r>
              <a:rPr lang="en-US" sz="1800" b="1" spc="135">
                <a:solidFill>
                  <a:srgbClr val="000000"/>
                </a:solidFill>
                <a:latin typeface="Open Sauce Bold"/>
                <a:ea typeface="Open Sauce Bold"/>
                <a:cs typeface="Open Sauce Bold"/>
                <a:sym typeface="Open Sauce Bold"/>
              </a:rPr>
              <a:t> Le nombre de threads disponibles sur une machine correspond donc au nombre maximum de tâches pouvant être exécutées en parallèle.</a:t>
            </a:r>
          </a:p>
        </p:txBody>
      </p:sp>
      <p:sp>
        <p:nvSpPr>
          <p:cNvPr id="26" name="TextBox 26"/>
          <p:cNvSpPr txBox="1"/>
          <p:nvPr/>
        </p:nvSpPr>
        <p:spPr>
          <a:xfrm>
            <a:off x="996602" y="6299515"/>
            <a:ext cx="8019103" cy="1564005"/>
          </a:xfrm>
          <a:prstGeom prst="rect">
            <a:avLst/>
          </a:prstGeom>
        </p:spPr>
        <p:txBody>
          <a:bodyPr lIns="0" tIns="0" rIns="0" bIns="0" rtlCol="0" anchor="t">
            <a:spAutoFit/>
          </a:bodyPr>
          <a:lstStyle/>
          <a:p>
            <a:pPr algn="ctr">
              <a:lnSpc>
                <a:spcPts val="2520"/>
              </a:lnSpc>
            </a:pPr>
            <a:r>
              <a:rPr lang="en-US" sz="1800" spc="135">
                <a:solidFill>
                  <a:srgbClr val="000000"/>
                </a:solidFill>
                <a:latin typeface="Open Sauce Light"/>
                <a:ea typeface="Open Sauce Light"/>
                <a:cs typeface="Open Sauce Light"/>
                <a:sym typeface="Open Sauce Light"/>
              </a:rPr>
              <a:t>Utiliser tous les threads disponibles pour un programme parallèle peut être contre-productif car:</a:t>
            </a:r>
          </a:p>
          <a:p>
            <a:pPr marL="388620" lvl="1" indent="-194310" algn="ctr">
              <a:lnSpc>
                <a:spcPts val="2520"/>
              </a:lnSpc>
              <a:buFont typeface="Arial"/>
              <a:buChar char="•"/>
            </a:pPr>
            <a:r>
              <a:rPr lang="en-US" sz="1800" spc="135">
                <a:solidFill>
                  <a:srgbClr val="000000"/>
                </a:solidFill>
                <a:latin typeface="Open Sauce Light"/>
                <a:ea typeface="Open Sauce Light"/>
                <a:cs typeface="Open Sauce Light"/>
                <a:sym typeface="Open Sauce Light"/>
              </a:rPr>
              <a:t>Cela sature complètement le CPU</a:t>
            </a:r>
          </a:p>
          <a:p>
            <a:pPr marL="388620" lvl="1" indent="-194310" algn="ctr">
              <a:lnSpc>
                <a:spcPts val="2520"/>
              </a:lnSpc>
              <a:buFont typeface="Arial"/>
              <a:buChar char="•"/>
            </a:pPr>
            <a:r>
              <a:rPr lang="en-US" sz="1800" spc="135">
                <a:solidFill>
                  <a:srgbClr val="000000"/>
                </a:solidFill>
                <a:latin typeface="Open Sauce Light"/>
                <a:ea typeface="Open Sauce Light"/>
                <a:cs typeface="Open Sauce Light"/>
                <a:sym typeface="Open Sauce Light"/>
              </a:rPr>
              <a:t>Et peut bloquer le système, rendant les autres programmes lents voire inutilisables.</a:t>
            </a:r>
          </a:p>
        </p:txBody>
      </p:sp>
      <p:grpSp>
        <p:nvGrpSpPr>
          <p:cNvPr id="27" name="Group 27"/>
          <p:cNvGrpSpPr/>
          <p:nvPr/>
        </p:nvGrpSpPr>
        <p:grpSpPr>
          <a:xfrm>
            <a:off x="10696323" y="2447398"/>
            <a:ext cx="1482348" cy="782244"/>
            <a:chOff x="0" y="0"/>
            <a:chExt cx="526185" cy="277671"/>
          </a:xfrm>
        </p:grpSpPr>
        <p:sp>
          <p:nvSpPr>
            <p:cNvPr id="28" name="Freeform 28"/>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29" name="TextBox 29"/>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30" name="Group 30"/>
          <p:cNvGrpSpPr/>
          <p:nvPr/>
        </p:nvGrpSpPr>
        <p:grpSpPr>
          <a:xfrm>
            <a:off x="11030907" y="2261377"/>
            <a:ext cx="786857" cy="695556"/>
            <a:chOff x="0" y="0"/>
            <a:chExt cx="279308" cy="246900"/>
          </a:xfrm>
        </p:grpSpPr>
        <p:sp>
          <p:nvSpPr>
            <p:cNvPr id="31" name="Freeform 31"/>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32" name="TextBox 32"/>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33" name="Freeform 33"/>
          <p:cNvSpPr/>
          <p:nvPr/>
        </p:nvSpPr>
        <p:spPr>
          <a:xfrm>
            <a:off x="11222735" y="2414886"/>
            <a:ext cx="403202" cy="388540"/>
          </a:xfrm>
          <a:custGeom>
            <a:avLst/>
            <a:gdLst/>
            <a:ahLst/>
            <a:cxnLst/>
            <a:rect l="l" t="t" r="r" b="b"/>
            <a:pathLst>
              <a:path w="403202" h="388540">
                <a:moveTo>
                  <a:pt x="0" y="0"/>
                </a:moveTo>
                <a:lnTo>
                  <a:pt x="403202" y="0"/>
                </a:lnTo>
                <a:lnTo>
                  <a:pt x="403202" y="388540"/>
                </a:lnTo>
                <a:lnTo>
                  <a:pt x="0" y="38854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34"/>
          <p:cNvSpPr txBox="1"/>
          <p:nvPr/>
        </p:nvSpPr>
        <p:spPr>
          <a:xfrm>
            <a:off x="12178672" y="2495161"/>
            <a:ext cx="4882895" cy="632704"/>
          </a:xfrm>
          <a:prstGeom prst="rect">
            <a:avLst/>
          </a:prstGeom>
        </p:spPr>
        <p:txBody>
          <a:bodyPr lIns="0" tIns="0" rIns="0" bIns="0" rtlCol="0" anchor="t">
            <a:spAutoFit/>
          </a:bodyPr>
          <a:lstStyle/>
          <a:p>
            <a:pPr algn="ctr">
              <a:lnSpc>
                <a:spcPts val="4831"/>
              </a:lnSpc>
            </a:pPr>
            <a:r>
              <a:rPr lang="en-US" sz="4026" b="1" spc="197">
                <a:solidFill>
                  <a:srgbClr val="000000"/>
                </a:solidFill>
                <a:latin typeface="Yanone Kaffeesatz Bold"/>
                <a:ea typeface="Yanone Kaffeesatz Bold"/>
                <a:cs typeface="Yanone Kaffeesatz Bold"/>
                <a:sym typeface="Yanone Kaffeesatz Bold"/>
              </a:rPr>
              <a:t>GESTIONNAIRE DES TACHES </a:t>
            </a:r>
          </a:p>
        </p:txBody>
      </p:sp>
      <p:sp>
        <p:nvSpPr>
          <p:cNvPr id="35" name="Freeform 35"/>
          <p:cNvSpPr/>
          <p:nvPr/>
        </p:nvSpPr>
        <p:spPr>
          <a:xfrm>
            <a:off x="9610119" y="3698137"/>
            <a:ext cx="8537651" cy="4301671"/>
          </a:xfrm>
          <a:custGeom>
            <a:avLst/>
            <a:gdLst/>
            <a:ahLst/>
            <a:cxnLst/>
            <a:rect l="l" t="t" r="r" b="b"/>
            <a:pathLst>
              <a:path w="8537651" h="4301671">
                <a:moveTo>
                  <a:pt x="0" y="0"/>
                </a:moveTo>
                <a:lnTo>
                  <a:pt x="8537652" y="0"/>
                </a:lnTo>
                <a:lnTo>
                  <a:pt x="8537652" y="4301671"/>
                </a:lnTo>
                <a:lnTo>
                  <a:pt x="0" y="4301671"/>
                </a:lnTo>
                <a:lnTo>
                  <a:pt x="0" y="0"/>
                </a:lnTo>
                <a:close/>
              </a:path>
            </a:pathLst>
          </a:custGeom>
          <a:blipFill>
            <a:blip r:embed="rId6"/>
            <a:stretch>
              <a:fillRect t="-2967" b="-2967"/>
            </a:stretch>
          </a:blipFill>
        </p:spPr>
      </p:sp>
      <p:sp>
        <p:nvSpPr>
          <p:cNvPr id="36" name="TextBox 36"/>
          <p:cNvSpPr txBox="1"/>
          <p:nvPr/>
        </p:nvSpPr>
        <p:spPr>
          <a:xfrm>
            <a:off x="1437195" y="530105"/>
            <a:ext cx="16306796" cy="1376930"/>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2- Concepts fondamentaux (2/3)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EEE7"/>
        </a:solidFill>
        <a:effectLst/>
      </p:bgPr>
    </p:bg>
    <p:spTree>
      <p:nvGrpSpPr>
        <p:cNvPr id="1" name=""/>
        <p:cNvGrpSpPr/>
        <p:nvPr/>
      </p:nvGrpSpPr>
      <p:grpSpPr>
        <a:xfrm>
          <a:off x="0" y="0"/>
          <a:ext cx="0" cy="0"/>
          <a:chOff x="0" y="0"/>
          <a:chExt cx="0" cy="0"/>
        </a:xfrm>
      </p:grpSpPr>
      <p:grpSp>
        <p:nvGrpSpPr>
          <p:cNvPr id="2" name="Group 2"/>
          <p:cNvGrpSpPr/>
          <p:nvPr/>
        </p:nvGrpSpPr>
        <p:grpSpPr>
          <a:xfrm>
            <a:off x="0" y="-59672"/>
            <a:ext cx="513408" cy="10656971"/>
            <a:chOff x="0" y="0"/>
            <a:chExt cx="135219" cy="2806774"/>
          </a:xfrm>
        </p:grpSpPr>
        <p:sp>
          <p:nvSpPr>
            <p:cNvPr id="3" name="Freeform 3"/>
            <p:cNvSpPr/>
            <p:nvPr/>
          </p:nvSpPr>
          <p:spPr>
            <a:xfrm>
              <a:off x="0" y="0"/>
              <a:ext cx="135219" cy="2806774"/>
            </a:xfrm>
            <a:custGeom>
              <a:avLst/>
              <a:gdLst/>
              <a:ahLst/>
              <a:cxnLst/>
              <a:rect l="l" t="t" r="r" b="b"/>
              <a:pathLst>
                <a:path w="135219" h="2806774">
                  <a:moveTo>
                    <a:pt x="0" y="0"/>
                  </a:moveTo>
                  <a:lnTo>
                    <a:pt x="135219" y="0"/>
                  </a:lnTo>
                  <a:lnTo>
                    <a:pt x="135219" y="2806774"/>
                  </a:lnTo>
                  <a:lnTo>
                    <a:pt x="0" y="2806774"/>
                  </a:lnTo>
                  <a:close/>
                </a:path>
              </a:pathLst>
            </a:custGeom>
            <a:solidFill>
              <a:srgbClr val="DFC6B0"/>
            </a:solidFill>
          </p:spPr>
        </p:sp>
        <p:sp>
          <p:nvSpPr>
            <p:cNvPr id="4" name="TextBox 4"/>
            <p:cNvSpPr txBox="1"/>
            <p:nvPr/>
          </p:nvSpPr>
          <p:spPr>
            <a:xfrm>
              <a:off x="0" y="-76200"/>
              <a:ext cx="135219" cy="2882974"/>
            </a:xfrm>
            <a:prstGeom prst="rect">
              <a:avLst/>
            </a:prstGeom>
          </p:spPr>
          <p:txBody>
            <a:bodyPr lIns="50800" tIns="50800" rIns="50800" bIns="50800" rtlCol="0" anchor="ctr"/>
            <a:lstStyle/>
            <a:p>
              <a:pPr algn="ctr">
                <a:lnSpc>
                  <a:spcPts val="3610"/>
                </a:lnSpc>
              </a:pPr>
              <a:endParaRPr/>
            </a:p>
          </p:txBody>
        </p:sp>
      </p:grpSp>
      <p:sp>
        <p:nvSpPr>
          <p:cNvPr id="5" name="TextBox 5"/>
          <p:cNvSpPr txBox="1"/>
          <p:nvPr/>
        </p:nvSpPr>
        <p:spPr>
          <a:xfrm>
            <a:off x="9192445" y="9809329"/>
            <a:ext cx="417675" cy="441325"/>
          </a:xfrm>
          <a:prstGeom prst="rect">
            <a:avLst/>
          </a:prstGeom>
        </p:spPr>
        <p:txBody>
          <a:bodyPr lIns="0" tIns="0" rIns="0" bIns="0" rtlCol="0" anchor="t">
            <a:spAutoFit/>
          </a:bodyPr>
          <a:lstStyle/>
          <a:p>
            <a:pPr algn="ctr">
              <a:lnSpc>
                <a:spcPts val="3499"/>
              </a:lnSpc>
              <a:spcBef>
                <a:spcPct val="0"/>
              </a:spcBef>
            </a:pPr>
            <a:r>
              <a:rPr lang="en-US" sz="2499" spc="454">
                <a:solidFill>
                  <a:srgbClr val="F8F5F1"/>
                </a:solidFill>
                <a:latin typeface="Yanone Kaffeesatz"/>
                <a:ea typeface="Yanone Kaffeesatz"/>
                <a:cs typeface="Yanone Kaffeesatz"/>
                <a:sym typeface="Yanone Kaffeesatz"/>
              </a:rPr>
              <a:t>7</a:t>
            </a:r>
          </a:p>
        </p:txBody>
      </p:sp>
      <p:sp>
        <p:nvSpPr>
          <p:cNvPr id="6" name="TextBox 6"/>
          <p:cNvSpPr txBox="1"/>
          <p:nvPr/>
        </p:nvSpPr>
        <p:spPr>
          <a:xfrm>
            <a:off x="748036" y="162565"/>
            <a:ext cx="4735191" cy="325755"/>
          </a:xfrm>
          <a:prstGeom prst="rect">
            <a:avLst/>
          </a:prstGeom>
        </p:spPr>
        <p:txBody>
          <a:bodyPr lIns="0" tIns="0" rIns="0" bIns="0" rtlCol="0" anchor="t">
            <a:spAutoFit/>
          </a:bodyPr>
          <a:lstStyle/>
          <a:p>
            <a:pPr algn="l">
              <a:lnSpc>
                <a:spcPts val="2520"/>
              </a:lnSpc>
              <a:spcBef>
                <a:spcPct val="0"/>
              </a:spcBef>
            </a:pPr>
            <a:r>
              <a:rPr lang="en-US" sz="1800" spc="327">
                <a:solidFill>
                  <a:srgbClr val="000000"/>
                </a:solidFill>
                <a:latin typeface="Yanone Kaffeesatz Light"/>
                <a:ea typeface="Yanone Kaffeesatz Light"/>
                <a:cs typeface="Yanone Kaffeesatz Light"/>
                <a:sym typeface="Yanone Kaffeesatz Light"/>
              </a:rPr>
              <a:t>CALCUL PARALLELE SUR R </a:t>
            </a:r>
          </a:p>
        </p:txBody>
      </p:sp>
      <p:grpSp>
        <p:nvGrpSpPr>
          <p:cNvPr id="7" name="Group 7"/>
          <p:cNvGrpSpPr/>
          <p:nvPr/>
        </p:nvGrpSpPr>
        <p:grpSpPr>
          <a:xfrm>
            <a:off x="1074736" y="2812577"/>
            <a:ext cx="1262058" cy="665996"/>
            <a:chOff x="0" y="0"/>
            <a:chExt cx="526185" cy="277671"/>
          </a:xfrm>
        </p:grpSpPr>
        <p:sp>
          <p:nvSpPr>
            <p:cNvPr id="8" name="Freeform 8"/>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9" name="TextBox 9"/>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10" name="Group 10"/>
          <p:cNvGrpSpPr/>
          <p:nvPr/>
        </p:nvGrpSpPr>
        <p:grpSpPr>
          <a:xfrm>
            <a:off x="1359598" y="2654200"/>
            <a:ext cx="669924" cy="592191"/>
            <a:chOff x="0" y="0"/>
            <a:chExt cx="279308" cy="246900"/>
          </a:xfrm>
        </p:grpSpPr>
        <p:sp>
          <p:nvSpPr>
            <p:cNvPr id="11" name="Freeform 11"/>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12" name="TextBox 12"/>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13" name="Freeform 13"/>
          <p:cNvSpPr/>
          <p:nvPr/>
        </p:nvSpPr>
        <p:spPr>
          <a:xfrm>
            <a:off x="1522918" y="2784895"/>
            <a:ext cx="343283" cy="330800"/>
          </a:xfrm>
          <a:custGeom>
            <a:avLst/>
            <a:gdLst/>
            <a:ahLst/>
            <a:cxnLst/>
            <a:rect l="l" t="t" r="r" b="b"/>
            <a:pathLst>
              <a:path w="343283" h="330800">
                <a:moveTo>
                  <a:pt x="0" y="0"/>
                </a:moveTo>
                <a:lnTo>
                  <a:pt x="343283" y="0"/>
                </a:lnTo>
                <a:lnTo>
                  <a:pt x="343283" y="330800"/>
                </a:lnTo>
                <a:lnTo>
                  <a:pt x="0" y="330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TextBox 14"/>
          <p:cNvSpPr txBox="1"/>
          <p:nvPr/>
        </p:nvSpPr>
        <p:spPr>
          <a:xfrm>
            <a:off x="2586775" y="2808826"/>
            <a:ext cx="4640685" cy="651332"/>
          </a:xfrm>
          <a:prstGeom prst="rect">
            <a:avLst/>
          </a:prstGeom>
        </p:spPr>
        <p:txBody>
          <a:bodyPr lIns="0" tIns="0" rIns="0" bIns="0" rtlCol="0" anchor="t">
            <a:spAutoFit/>
          </a:bodyPr>
          <a:lstStyle/>
          <a:p>
            <a:pPr algn="ctr">
              <a:lnSpc>
                <a:spcPts val="4910"/>
              </a:lnSpc>
            </a:pPr>
            <a:r>
              <a:rPr lang="en-US" sz="3928" spc="192">
                <a:solidFill>
                  <a:srgbClr val="000000"/>
                </a:solidFill>
                <a:latin typeface="Yanone Kaffeesatz"/>
                <a:ea typeface="Yanone Kaffeesatz"/>
                <a:cs typeface="Yanone Kaffeesatz"/>
                <a:sym typeface="Yanone Kaffeesatz"/>
              </a:rPr>
              <a:t>PROGRAMME MAITRE</a:t>
            </a:r>
          </a:p>
        </p:txBody>
      </p:sp>
      <p:grpSp>
        <p:nvGrpSpPr>
          <p:cNvPr id="15" name="Group 15"/>
          <p:cNvGrpSpPr/>
          <p:nvPr/>
        </p:nvGrpSpPr>
        <p:grpSpPr>
          <a:xfrm>
            <a:off x="999117" y="3834469"/>
            <a:ext cx="7145491" cy="5423831"/>
            <a:chOff x="0" y="0"/>
            <a:chExt cx="1881940" cy="1428499"/>
          </a:xfrm>
        </p:grpSpPr>
        <p:sp>
          <p:nvSpPr>
            <p:cNvPr id="16" name="Freeform 16"/>
            <p:cNvSpPr/>
            <p:nvPr/>
          </p:nvSpPr>
          <p:spPr>
            <a:xfrm>
              <a:off x="0" y="0"/>
              <a:ext cx="1881940" cy="1428499"/>
            </a:xfrm>
            <a:custGeom>
              <a:avLst/>
              <a:gdLst/>
              <a:ahLst/>
              <a:cxnLst/>
              <a:rect l="l" t="t" r="r" b="b"/>
              <a:pathLst>
                <a:path w="1881940" h="1428499">
                  <a:moveTo>
                    <a:pt x="0" y="0"/>
                  </a:moveTo>
                  <a:lnTo>
                    <a:pt x="1881940" y="0"/>
                  </a:lnTo>
                  <a:lnTo>
                    <a:pt x="1881940" y="1428499"/>
                  </a:lnTo>
                  <a:lnTo>
                    <a:pt x="0" y="1428499"/>
                  </a:lnTo>
                  <a:close/>
                </a:path>
              </a:pathLst>
            </a:custGeom>
            <a:solidFill>
              <a:srgbClr val="F6EEE7"/>
            </a:solidFill>
          </p:spPr>
        </p:sp>
        <p:sp>
          <p:nvSpPr>
            <p:cNvPr id="17" name="TextBox 17"/>
            <p:cNvSpPr txBox="1"/>
            <p:nvPr/>
          </p:nvSpPr>
          <p:spPr>
            <a:xfrm>
              <a:off x="0" y="-76200"/>
              <a:ext cx="1881940" cy="1504699"/>
            </a:xfrm>
            <a:prstGeom prst="rect">
              <a:avLst/>
            </a:prstGeom>
          </p:spPr>
          <p:txBody>
            <a:bodyPr lIns="50800" tIns="50800" rIns="50800" bIns="50800" rtlCol="0" anchor="ctr"/>
            <a:lstStyle/>
            <a:p>
              <a:pPr algn="ctr">
                <a:lnSpc>
                  <a:spcPts val="3610"/>
                </a:lnSpc>
              </a:pPr>
              <a:endParaRPr/>
            </a:p>
          </p:txBody>
        </p:sp>
      </p:grpSp>
      <p:sp>
        <p:nvSpPr>
          <p:cNvPr id="18" name="TextBox 18"/>
          <p:cNvSpPr txBox="1"/>
          <p:nvPr/>
        </p:nvSpPr>
        <p:spPr>
          <a:xfrm>
            <a:off x="1074736" y="3817281"/>
            <a:ext cx="6889129" cy="5324856"/>
          </a:xfrm>
          <a:prstGeom prst="rect">
            <a:avLst/>
          </a:prstGeom>
        </p:spPr>
        <p:txBody>
          <a:bodyPr lIns="0" tIns="0" rIns="0" bIns="0" rtlCol="0" anchor="t">
            <a:spAutoFit/>
          </a:bodyPr>
          <a:lstStyle/>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Définition de la fonction qui sera appliquée</a:t>
            </a:r>
          </a:p>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Initialisation des workers</a:t>
            </a:r>
          </a:p>
          <a:p>
            <a:pPr marL="777240" lvl="2" indent="-259080" algn="just">
              <a:lnSpc>
                <a:spcPts val="3582"/>
              </a:lnSpc>
              <a:buFont typeface="Arial"/>
              <a:buChar char="⚬"/>
            </a:pPr>
            <a:r>
              <a:rPr lang="en-US" sz="1800" spc="16">
                <a:solidFill>
                  <a:srgbClr val="343434"/>
                </a:solidFill>
                <a:latin typeface="Open Sauce"/>
                <a:ea typeface="Open Sauce"/>
                <a:cs typeface="Open Sauce"/>
                <a:sym typeface="Open Sauce"/>
              </a:rPr>
              <a:t>Création des workers et chargement des packages nécessaires</a:t>
            </a:r>
          </a:p>
          <a:p>
            <a:pPr marL="777240" lvl="2" indent="-259080" algn="just">
              <a:lnSpc>
                <a:spcPts val="3582"/>
              </a:lnSpc>
              <a:buFont typeface="Arial"/>
              <a:buChar char="⚬"/>
            </a:pPr>
            <a:r>
              <a:rPr lang="en-US" sz="1800" spc="16">
                <a:solidFill>
                  <a:srgbClr val="343434"/>
                </a:solidFill>
                <a:latin typeface="Open Sauce"/>
                <a:ea typeface="Open Sauce"/>
                <a:cs typeface="Open Sauce"/>
                <a:sym typeface="Open Sauce"/>
              </a:rPr>
              <a:t>Coût d’overhead</a:t>
            </a:r>
            <a:r>
              <a:rPr lang="en-US" sz="1800" b="1" spc="16">
                <a:solidFill>
                  <a:srgbClr val="343434"/>
                </a:solidFill>
                <a:latin typeface="Open Sauce Bold"/>
                <a:ea typeface="Open Sauce Bold"/>
                <a:cs typeface="Open Sauce Bold"/>
                <a:sym typeface="Open Sauce Bold"/>
              </a:rPr>
              <a:t> :</a:t>
            </a:r>
            <a:r>
              <a:rPr lang="en-US" sz="1800" spc="16">
                <a:solidFill>
                  <a:srgbClr val="343434"/>
                </a:solidFill>
                <a:latin typeface="Open Sauce"/>
                <a:ea typeface="Open Sauce"/>
                <a:cs typeface="Open Sauce"/>
                <a:sym typeface="Open Sauce"/>
              </a:rPr>
              <a:t> chaque worker prend du temps à démarrer donc il faut assez de calcul par worker pour compenser ce coût</a:t>
            </a:r>
          </a:p>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Répartition des tâches à être exécutées par les différents threads</a:t>
            </a:r>
          </a:p>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Lancement en parallèle &amp; collecte: </a:t>
            </a:r>
            <a:r>
              <a:rPr lang="en-US" sz="1800" spc="16">
                <a:solidFill>
                  <a:srgbClr val="343434"/>
                </a:solidFill>
                <a:latin typeface="Open Sauce"/>
                <a:ea typeface="Open Sauce"/>
                <a:cs typeface="Open Sauce"/>
                <a:sym typeface="Open Sauce"/>
              </a:rPr>
              <a:t>Envoi de chaque sous‑tâche </a:t>
            </a:r>
          </a:p>
          <a:p>
            <a:pPr marL="388620" lvl="1" indent="-194310" algn="just">
              <a:lnSpc>
                <a:spcPts val="3582"/>
              </a:lnSpc>
              <a:buFont typeface="Arial"/>
              <a:buChar char="•"/>
            </a:pPr>
            <a:r>
              <a:rPr lang="en-US" sz="1800" b="1" spc="16">
                <a:solidFill>
                  <a:srgbClr val="343434"/>
                </a:solidFill>
                <a:latin typeface="Open Sauce Bold"/>
                <a:ea typeface="Open Sauce Bold"/>
                <a:cs typeface="Open Sauce Bold"/>
                <a:sym typeface="Open Sauce Bold"/>
              </a:rPr>
              <a:t>Récupération et agrégation des résultats</a:t>
            </a:r>
          </a:p>
        </p:txBody>
      </p:sp>
      <p:grpSp>
        <p:nvGrpSpPr>
          <p:cNvPr id="19" name="Group 19"/>
          <p:cNvGrpSpPr/>
          <p:nvPr/>
        </p:nvGrpSpPr>
        <p:grpSpPr>
          <a:xfrm>
            <a:off x="17864591" y="9790909"/>
            <a:ext cx="423409" cy="496091"/>
            <a:chOff x="0" y="0"/>
            <a:chExt cx="212232" cy="248664"/>
          </a:xfrm>
        </p:grpSpPr>
        <p:sp>
          <p:nvSpPr>
            <p:cNvPr id="20" name="Freeform 20"/>
            <p:cNvSpPr/>
            <p:nvPr/>
          </p:nvSpPr>
          <p:spPr>
            <a:xfrm>
              <a:off x="0" y="0"/>
              <a:ext cx="212232" cy="248664"/>
            </a:xfrm>
            <a:custGeom>
              <a:avLst/>
              <a:gdLst/>
              <a:ahLst/>
              <a:cxnLst/>
              <a:rect l="l" t="t" r="r" b="b"/>
              <a:pathLst>
                <a:path w="212232" h="248664">
                  <a:moveTo>
                    <a:pt x="0" y="0"/>
                  </a:moveTo>
                  <a:lnTo>
                    <a:pt x="212232" y="0"/>
                  </a:lnTo>
                  <a:lnTo>
                    <a:pt x="212232" y="248664"/>
                  </a:lnTo>
                  <a:lnTo>
                    <a:pt x="0" y="248664"/>
                  </a:lnTo>
                  <a:close/>
                </a:path>
              </a:pathLst>
            </a:custGeom>
            <a:solidFill>
              <a:srgbClr val="CBAC91"/>
            </a:solidFill>
            <a:ln cap="sq">
              <a:noFill/>
              <a:prstDash val="solid"/>
              <a:miter/>
            </a:ln>
          </p:spPr>
        </p:sp>
        <p:sp>
          <p:nvSpPr>
            <p:cNvPr id="21" name="TextBox 21"/>
            <p:cNvSpPr txBox="1"/>
            <p:nvPr/>
          </p:nvSpPr>
          <p:spPr>
            <a:xfrm>
              <a:off x="0" y="-76200"/>
              <a:ext cx="212232" cy="324864"/>
            </a:xfrm>
            <a:prstGeom prst="rect">
              <a:avLst/>
            </a:prstGeom>
          </p:spPr>
          <p:txBody>
            <a:bodyPr lIns="50800" tIns="50800" rIns="50800" bIns="50800" rtlCol="0" anchor="ctr"/>
            <a:lstStyle/>
            <a:p>
              <a:pPr algn="ctr">
                <a:lnSpc>
                  <a:spcPts val="3610"/>
                </a:lnSpc>
              </a:pPr>
              <a:endParaRPr/>
            </a:p>
          </p:txBody>
        </p:sp>
      </p:grpSp>
      <p:sp>
        <p:nvSpPr>
          <p:cNvPr id="22" name="TextBox 22"/>
          <p:cNvSpPr txBox="1"/>
          <p:nvPr/>
        </p:nvSpPr>
        <p:spPr>
          <a:xfrm>
            <a:off x="17950326" y="9826722"/>
            <a:ext cx="288831" cy="460278"/>
          </a:xfrm>
          <a:prstGeom prst="rect">
            <a:avLst/>
          </a:prstGeom>
        </p:spPr>
        <p:txBody>
          <a:bodyPr lIns="0" tIns="0" rIns="0" bIns="0" rtlCol="0" anchor="t">
            <a:spAutoFit/>
          </a:bodyPr>
          <a:lstStyle/>
          <a:p>
            <a:pPr algn="ctr">
              <a:lnSpc>
                <a:spcPts val="3677"/>
              </a:lnSpc>
              <a:spcBef>
                <a:spcPct val="0"/>
              </a:spcBef>
            </a:pPr>
            <a:r>
              <a:rPr lang="en-US" sz="2626" spc="478">
                <a:solidFill>
                  <a:srgbClr val="F8F5F1"/>
                </a:solidFill>
                <a:latin typeface="Yanone Kaffeesatz"/>
                <a:ea typeface="Yanone Kaffeesatz"/>
                <a:cs typeface="Yanone Kaffeesatz"/>
                <a:sym typeface="Yanone Kaffeesatz"/>
              </a:rPr>
              <a:t>7</a:t>
            </a:r>
          </a:p>
        </p:txBody>
      </p:sp>
      <p:grpSp>
        <p:nvGrpSpPr>
          <p:cNvPr id="23" name="Group 23"/>
          <p:cNvGrpSpPr/>
          <p:nvPr/>
        </p:nvGrpSpPr>
        <p:grpSpPr>
          <a:xfrm>
            <a:off x="9590592" y="2877776"/>
            <a:ext cx="1262058" cy="665996"/>
            <a:chOff x="0" y="0"/>
            <a:chExt cx="526185" cy="277671"/>
          </a:xfrm>
        </p:grpSpPr>
        <p:sp>
          <p:nvSpPr>
            <p:cNvPr id="24" name="Freeform 24"/>
            <p:cNvSpPr/>
            <p:nvPr/>
          </p:nvSpPr>
          <p:spPr>
            <a:xfrm>
              <a:off x="0" y="0"/>
              <a:ext cx="526185" cy="277671"/>
            </a:xfrm>
            <a:custGeom>
              <a:avLst/>
              <a:gdLst/>
              <a:ahLst/>
              <a:cxnLst/>
              <a:rect l="l" t="t" r="r" b="b"/>
              <a:pathLst>
                <a:path w="526185" h="277671">
                  <a:moveTo>
                    <a:pt x="0" y="0"/>
                  </a:moveTo>
                  <a:lnTo>
                    <a:pt x="526185" y="0"/>
                  </a:lnTo>
                  <a:lnTo>
                    <a:pt x="526185" y="277671"/>
                  </a:lnTo>
                  <a:lnTo>
                    <a:pt x="0" y="277671"/>
                  </a:lnTo>
                  <a:close/>
                </a:path>
              </a:pathLst>
            </a:custGeom>
            <a:solidFill>
              <a:srgbClr val="DFC6B0"/>
            </a:solidFill>
          </p:spPr>
        </p:sp>
        <p:sp>
          <p:nvSpPr>
            <p:cNvPr id="25" name="TextBox 25"/>
            <p:cNvSpPr txBox="1"/>
            <p:nvPr/>
          </p:nvSpPr>
          <p:spPr>
            <a:xfrm>
              <a:off x="0" y="-76200"/>
              <a:ext cx="526185" cy="353871"/>
            </a:xfrm>
            <a:prstGeom prst="rect">
              <a:avLst/>
            </a:prstGeom>
          </p:spPr>
          <p:txBody>
            <a:bodyPr lIns="36725" tIns="36725" rIns="36725" bIns="36725" rtlCol="0" anchor="ctr"/>
            <a:lstStyle/>
            <a:p>
              <a:pPr algn="ctr">
                <a:lnSpc>
                  <a:spcPts val="3610"/>
                </a:lnSpc>
              </a:pPr>
              <a:endParaRPr/>
            </a:p>
          </p:txBody>
        </p:sp>
      </p:grpSp>
      <p:grpSp>
        <p:nvGrpSpPr>
          <p:cNvPr id="26" name="Group 26"/>
          <p:cNvGrpSpPr/>
          <p:nvPr/>
        </p:nvGrpSpPr>
        <p:grpSpPr>
          <a:xfrm>
            <a:off x="9886660" y="2654200"/>
            <a:ext cx="669924" cy="592191"/>
            <a:chOff x="0" y="0"/>
            <a:chExt cx="279308" cy="246900"/>
          </a:xfrm>
        </p:grpSpPr>
        <p:sp>
          <p:nvSpPr>
            <p:cNvPr id="27" name="Freeform 27"/>
            <p:cNvSpPr/>
            <p:nvPr/>
          </p:nvSpPr>
          <p:spPr>
            <a:xfrm>
              <a:off x="0" y="0"/>
              <a:ext cx="279308" cy="246900"/>
            </a:xfrm>
            <a:custGeom>
              <a:avLst/>
              <a:gdLst/>
              <a:ahLst/>
              <a:cxnLst/>
              <a:rect l="l" t="t" r="r" b="b"/>
              <a:pathLst>
                <a:path w="279308" h="246900">
                  <a:moveTo>
                    <a:pt x="123450" y="0"/>
                  </a:moveTo>
                  <a:lnTo>
                    <a:pt x="155859" y="0"/>
                  </a:lnTo>
                  <a:cubicBezTo>
                    <a:pt x="188600" y="0"/>
                    <a:pt x="220000" y="13006"/>
                    <a:pt x="243151" y="36158"/>
                  </a:cubicBezTo>
                  <a:cubicBezTo>
                    <a:pt x="266302" y="59309"/>
                    <a:pt x="279308" y="90709"/>
                    <a:pt x="279308" y="123450"/>
                  </a:cubicBezTo>
                  <a:lnTo>
                    <a:pt x="279308" y="123450"/>
                  </a:lnTo>
                  <a:cubicBezTo>
                    <a:pt x="279308" y="156191"/>
                    <a:pt x="266302" y="187591"/>
                    <a:pt x="243151" y="210742"/>
                  </a:cubicBezTo>
                  <a:cubicBezTo>
                    <a:pt x="220000" y="233893"/>
                    <a:pt x="188600" y="246900"/>
                    <a:pt x="155859" y="246900"/>
                  </a:cubicBezTo>
                  <a:lnTo>
                    <a:pt x="123450" y="246900"/>
                  </a:lnTo>
                  <a:cubicBezTo>
                    <a:pt x="90709" y="246900"/>
                    <a:pt x="59309" y="233893"/>
                    <a:pt x="36158" y="210742"/>
                  </a:cubicBezTo>
                  <a:cubicBezTo>
                    <a:pt x="13006" y="187591"/>
                    <a:pt x="0" y="156191"/>
                    <a:pt x="0" y="123450"/>
                  </a:cubicBezTo>
                  <a:lnTo>
                    <a:pt x="0" y="123450"/>
                  </a:lnTo>
                  <a:cubicBezTo>
                    <a:pt x="0" y="90709"/>
                    <a:pt x="13006" y="59309"/>
                    <a:pt x="36158" y="36158"/>
                  </a:cubicBezTo>
                  <a:cubicBezTo>
                    <a:pt x="59309" y="13006"/>
                    <a:pt x="90709" y="0"/>
                    <a:pt x="123450" y="0"/>
                  </a:cubicBezTo>
                  <a:close/>
                </a:path>
              </a:pathLst>
            </a:custGeom>
            <a:solidFill>
              <a:srgbClr val="A4866C"/>
            </a:solidFill>
          </p:spPr>
        </p:sp>
        <p:sp>
          <p:nvSpPr>
            <p:cNvPr id="28" name="TextBox 28"/>
            <p:cNvSpPr txBox="1"/>
            <p:nvPr/>
          </p:nvSpPr>
          <p:spPr>
            <a:xfrm>
              <a:off x="0" y="-76200"/>
              <a:ext cx="279308" cy="323100"/>
            </a:xfrm>
            <a:prstGeom prst="rect">
              <a:avLst/>
            </a:prstGeom>
          </p:spPr>
          <p:txBody>
            <a:bodyPr lIns="36725" tIns="36725" rIns="36725" bIns="36725" rtlCol="0" anchor="ctr"/>
            <a:lstStyle/>
            <a:p>
              <a:pPr algn="ctr">
                <a:lnSpc>
                  <a:spcPts val="3610"/>
                </a:lnSpc>
              </a:pPr>
              <a:endParaRPr/>
            </a:p>
          </p:txBody>
        </p:sp>
      </p:grpSp>
      <p:sp>
        <p:nvSpPr>
          <p:cNvPr id="29" name="Freeform 29"/>
          <p:cNvSpPr/>
          <p:nvPr/>
        </p:nvSpPr>
        <p:spPr>
          <a:xfrm>
            <a:off x="10049980" y="2790278"/>
            <a:ext cx="343283" cy="330800"/>
          </a:xfrm>
          <a:custGeom>
            <a:avLst/>
            <a:gdLst/>
            <a:ahLst/>
            <a:cxnLst/>
            <a:rect l="l" t="t" r="r" b="b"/>
            <a:pathLst>
              <a:path w="343283" h="330800">
                <a:moveTo>
                  <a:pt x="0" y="0"/>
                </a:moveTo>
                <a:lnTo>
                  <a:pt x="343283" y="0"/>
                </a:lnTo>
                <a:lnTo>
                  <a:pt x="343283" y="330799"/>
                </a:lnTo>
                <a:lnTo>
                  <a:pt x="0" y="3307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0" name="TextBox 30"/>
          <p:cNvSpPr txBox="1"/>
          <p:nvPr/>
        </p:nvSpPr>
        <p:spPr>
          <a:xfrm>
            <a:off x="11433676" y="2856533"/>
            <a:ext cx="5233097" cy="651332"/>
          </a:xfrm>
          <a:prstGeom prst="rect">
            <a:avLst/>
          </a:prstGeom>
        </p:spPr>
        <p:txBody>
          <a:bodyPr lIns="0" tIns="0" rIns="0" bIns="0" rtlCol="0" anchor="t">
            <a:spAutoFit/>
          </a:bodyPr>
          <a:lstStyle/>
          <a:p>
            <a:pPr algn="ctr">
              <a:lnSpc>
                <a:spcPts val="4910"/>
              </a:lnSpc>
            </a:pPr>
            <a:r>
              <a:rPr lang="en-US" sz="3928" spc="192">
                <a:solidFill>
                  <a:srgbClr val="000000"/>
                </a:solidFill>
                <a:latin typeface="Yanone Kaffeesatz"/>
                <a:ea typeface="Yanone Kaffeesatz"/>
                <a:cs typeface="Yanone Kaffeesatz"/>
                <a:sym typeface="Yanone Kaffeesatz"/>
              </a:rPr>
              <a:t>CLUSTER ET WORKER</a:t>
            </a:r>
          </a:p>
        </p:txBody>
      </p:sp>
      <p:grpSp>
        <p:nvGrpSpPr>
          <p:cNvPr id="31" name="Group 31"/>
          <p:cNvGrpSpPr/>
          <p:nvPr/>
        </p:nvGrpSpPr>
        <p:grpSpPr>
          <a:xfrm>
            <a:off x="9590592" y="3876136"/>
            <a:ext cx="7858018" cy="2533920"/>
            <a:chOff x="0" y="0"/>
            <a:chExt cx="10477357" cy="3378559"/>
          </a:xfrm>
        </p:grpSpPr>
        <p:grpSp>
          <p:nvGrpSpPr>
            <p:cNvPr id="32" name="Group 32"/>
            <p:cNvGrpSpPr/>
            <p:nvPr/>
          </p:nvGrpSpPr>
          <p:grpSpPr>
            <a:xfrm>
              <a:off x="0" y="0"/>
              <a:ext cx="10477357" cy="3378559"/>
              <a:chOff x="0" y="0"/>
              <a:chExt cx="2069601" cy="667370"/>
            </a:xfrm>
          </p:grpSpPr>
          <p:sp>
            <p:nvSpPr>
              <p:cNvPr id="33" name="Freeform 33"/>
              <p:cNvSpPr/>
              <p:nvPr/>
            </p:nvSpPr>
            <p:spPr>
              <a:xfrm>
                <a:off x="0" y="0"/>
                <a:ext cx="2069601" cy="667370"/>
              </a:xfrm>
              <a:custGeom>
                <a:avLst/>
                <a:gdLst/>
                <a:ahLst/>
                <a:cxnLst/>
                <a:rect l="l" t="t" r="r" b="b"/>
                <a:pathLst>
                  <a:path w="2069601" h="667370">
                    <a:moveTo>
                      <a:pt x="0" y="0"/>
                    </a:moveTo>
                    <a:lnTo>
                      <a:pt x="2069601" y="0"/>
                    </a:lnTo>
                    <a:lnTo>
                      <a:pt x="2069601" y="667370"/>
                    </a:lnTo>
                    <a:lnTo>
                      <a:pt x="0" y="667370"/>
                    </a:lnTo>
                    <a:close/>
                  </a:path>
                </a:pathLst>
              </a:custGeom>
              <a:solidFill>
                <a:srgbClr val="F6EEE7"/>
              </a:solidFill>
            </p:spPr>
          </p:sp>
          <p:sp>
            <p:nvSpPr>
              <p:cNvPr id="34" name="TextBox 34"/>
              <p:cNvSpPr txBox="1"/>
              <p:nvPr/>
            </p:nvSpPr>
            <p:spPr>
              <a:xfrm>
                <a:off x="0" y="-76200"/>
                <a:ext cx="2069601" cy="743570"/>
              </a:xfrm>
              <a:prstGeom prst="rect">
                <a:avLst/>
              </a:prstGeom>
            </p:spPr>
            <p:txBody>
              <a:bodyPr lIns="50800" tIns="50800" rIns="50800" bIns="50800" rtlCol="0" anchor="ctr"/>
              <a:lstStyle/>
              <a:p>
                <a:pPr algn="ctr">
                  <a:lnSpc>
                    <a:spcPts val="3610"/>
                  </a:lnSpc>
                </a:pPr>
                <a:endParaRPr/>
              </a:p>
            </p:txBody>
          </p:sp>
        </p:grpSp>
        <p:sp>
          <p:nvSpPr>
            <p:cNvPr id="35" name="TextBox 35"/>
            <p:cNvSpPr txBox="1"/>
            <p:nvPr/>
          </p:nvSpPr>
          <p:spPr>
            <a:xfrm>
              <a:off x="187947" y="153161"/>
              <a:ext cx="9396171" cy="2877059"/>
            </a:xfrm>
            <a:prstGeom prst="rect">
              <a:avLst/>
            </a:prstGeom>
          </p:spPr>
          <p:txBody>
            <a:bodyPr lIns="0" tIns="0" rIns="0" bIns="0" rtlCol="0" anchor="t">
              <a:spAutoFit/>
            </a:bodyPr>
            <a:lstStyle/>
            <a:p>
              <a:pPr marL="388618" lvl="1" indent="-194309" algn="just">
                <a:lnSpc>
                  <a:spcPts val="3581"/>
                </a:lnSpc>
                <a:buFont typeface="Arial"/>
                <a:buChar char="•"/>
              </a:pPr>
              <a:r>
                <a:rPr lang="en-US" sz="1799" spc="16">
                  <a:solidFill>
                    <a:srgbClr val="343434"/>
                  </a:solidFill>
                  <a:latin typeface="Open Sauce"/>
                  <a:ea typeface="Open Sauce"/>
                  <a:cs typeface="Open Sauce"/>
                  <a:sym typeface="Open Sauce"/>
                </a:rPr>
                <a:t>Cluster: ensemble des processus R (ou threads) lancés pour un calcul parallèle. Pour créer un cluster sur R, on utilise la fonction makeCluster(n) pour le package parallel. Il permet de répartir le travail sur plusieurs cœurs ou machines</a:t>
              </a:r>
            </a:p>
          </p:txBody>
        </p:sp>
      </p:grpSp>
      <p:grpSp>
        <p:nvGrpSpPr>
          <p:cNvPr id="36" name="Group 36"/>
          <p:cNvGrpSpPr/>
          <p:nvPr/>
        </p:nvGrpSpPr>
        <p:grpSpPr>
          <a:xfrm>
            <a:off x="9590592" y="6276705"/>
            <a:ext cx="7858018" cy="2981595"/>
            <a:chOff x="0" y="0"/>
            <a:chExt cx="10477357" cy="3975459"/>
          </a:xfrm>
        </p:grpSpPr>
        <p:grpSp>
          <p:nvGrpSpPr>
            <p:cNvPr id="37" name="Group 37"/>
            <p:cNvGrpSpPr/>
            <p:nvPr/>
          </p:nvGrpSpPr>
          <p:grpSpPr>
            <a:xfrm>
              <a:off x="0" y="0"/>
              <a:ext cx="10477357" cy="3975459"/>
              <a:chOff x="0" y="0"/>
              <a:chExt cx="2069601" cy="785276"/>
            </a:xfrm>
          </p:grpSpPr>
          <p:sp>
            <p:nvSpPr>
              <p:cNvPr id="38" name="Freeform 38"/>
              <p:cNvSpPr/>
              <p:nvPr/>
            </p:nvSpPr>
            <p:spPr>
              <a:xfrm>
                <a:off x="0" y="0"/>
                <a:ext cx="2069601" cy="785276"/>
              </a:xfrm>
              <a:custGeom>
                <a:avLst/>
                <a:gdLst/>
                <a:ahLst/>
                <a:cxnLst/>
                <a:rect l="l" t="t" r="r" b="b"/>
                <a:pathLst>
                  <a:path w="2069601" h="785276">
                    <a:moveTo>
                      <a:pt x="0" y="0"/>
                    </a:moveTo>
                    <a:lnTo>
                      <a:pt x="2069601" y="0"/>
                    </a:lnTo>
                    <a:lnTo>
                      <a:pt x="2069601" y="785276"/>
                    </a:lnTo>
                    <a:lnTo>
                      <a:pt x="0" y="785276"/>
                    </a:lnTo>
                    <a:close/>
                  </a:path>
                </a:pathLst>
              </a:custGeom>
              <a:solidFill>
                <a:srgbClr val="F6EEE7"/>
              </a:solidFill>
            </p:spPr>
          </p:sp>
          <p:sp>
            <p:nvSpPr>
              <p:cNvPr id="39" name="TextBox 39"/>
              <p:cNvSpPr txBox="1"/>
              <p:nvPr/>
            </p:nvSpPr>
            <p:spPr>
              <a:xfrm>
                <a:off x="0" y="-76200"/>
                <a:ext cx="2069601" cy="861476"/>
              </a:xfrm>
              <a:prstGeom prst="rect">
                <a:avLst/>
              </a:prstGeom>
            </p:spPr>
            <p:txBody>
              <a:bodyPr lIns="50800" tIns="50800" rIns="50800" bIns="50800" rtlCol="0" anchor="ctr"/>
              <a:lstStyle/>
              <a:p>
                <a:pPr algn="ctr">
                  <a:lnSpc>
                    <a:spcPts val="3610"/>
                  </a:lnSpc>
                </a:pPr>
                <a:endParaRPr/>
              </a:p>
            </p:txBody>
          </p:sp>
        </p:grpSp>
        <p:sp>
          <p:nvSpPr>
            <p:cNvPr id="40" name="TextBox 40"/>
            <p:cNvSpPr txBox="1"/>
            <p:nvPr/>
          </p:nvSpPr>
          <p:spPr>
            <a:xfrm>
              <a:off x="187947" y="153161"/>
              <a:ext cx="9396171" cy="3473959"/>
            </a:xfrm>
            <a:prstGeom prst="rect">
              <a:avLst/>
            </a:prstGeom>
          </p:spPr>
          <p:txBody>
            <a:bodyPr lIns="0" tIns="0" rIns="0" bIns="0" rtlCol="0" anchor="t">
              <a:spAutoFit/>
            </a:bodyPr>
            <a:lstStyle/>
            <a:p>
              <a:pPr marL="388618" lvl="1" indent="-194309" algn="just">
                <a:lnSpc>
                  <a:spcPts val="3581"/>
                </a:lnSpc>
                <a:buFont typeface="Arial"/>
                <a:buChar char="•"/>
              </a:pPr>
              <a:r>
                <a:rPr lang="en-US" sz="1799" spc="16">
                  <a:solidFill>
                    <a:srgbClr val="343434"/>
                  </a:solidFill>
                  <a:latin typeface="Open Sauce"/>
                  <a:ea typeface="Open Sauce"/>
                  <a:cs typeface="Open Sauce"/>
                  <a:sym typeface="Open Sauce"/>
                </a:rPr>
                <a:t>Worker: processus individuel du cluster pour un calcul parallèle. </a:t>
              </a:r>
            </a:p>
            <a:p>
              <a:pPr marL="777237" lvl="2" indent="-259079" algn="just">
                <a:lnSpc>
                  <a:spcPts val="3581"/>
                </a:lnSpc>
                <a:buFont typeface="Arial"/>
                <a:buChar char="⚬"/>
              </a:pPr>
              <a:r>
                <a:rPr lang="en-US" sz="1799" spc="16">
                  <a:solidFill>
                    <a:srgbClr val="343434"/>
                  </a:solidFill>
                  <a:latin typeface="Open Sauce"/>
                  <a:ea typeface="Open Sauce"/>
                  <a:cs typeface="Open Sauce"/>
                  <a:sym typeface="Open Sauce"/>
                </a:rPr>
                <a:t>Reçoit une sous-tâche du programme maitre </a:t>
              </a:r>
            </a:p>
            <a:p>
              <a:pPr marL="777237" lvl="2" indent="-259079" algn="just">
                <a:lnSpc>
                  <a:spcPts val="3581"/>
                </a:lnSpc>
                <a:buFont typeface="Arial"/>
                <a:buChar char="⚬"/>
              </a:pPr>
              <a:r>
                <a:rPr lang="en-US" sz="1799" spc="16">
                  <a:solidFill>
                    <a:srgbClr val="343434"/>
                  </a:solidFill>
                  <a:latin typeface="Open Sauce"/>
                  <a:ea typeface="Open Sauce"/>
                  <a:cs typeface="Open Sauce"/>
                  <a:sym typeface="Open Sauce"/>
                </a:rPr>
                <a:t>Execute la fonction sur son lot de données</a:t>
              </a:r>
            </a:p>
            <a:p>
              <a:pPr marL="777237" lvl="2" indent="-259079" algn="just">
                <a:lnSpc>
                  <a:spcPts val="3581"/>
                </a:lnSpc>
                <a:buFont typeface="Arial"/>
                <a:buChar char="⚬"/>
              </a:pPr>
              <a:r>
                <a:rPr lang="en-US" sz="1799" spc="16">
                  <a:solidFill>
                    <a:srgbClr val="343434"/>
                  </a:solidFill>
                  <a:latin typeface="Open Sauce"/>
                  <a:ea typeface="Open Sauce"/>
                  <a:cs typeface="Open Sauce"/>
                  <a:sym typeface="Open Sauce"/>
                </a:rPr>
                <a:t>Renvoie son résultat au programme maitre pour l’agrégation.</a:t>
              </a:r>
            </a:p>
          </p:txBody>
        </p:sp>
      </p:grpSp>
      <p:sp>
        <p:nvSpPr>
          <p:cNvPr id="41" name="TextBox 41"/>
          <p:cNvSpPr txBox="1"/>
          <p:nvPr/>
        </p:nvSpPr>
        <p:spPr>
          <a:xfrm>
            <a:off x="1437195" y="530105"/>
            <a:ext cx="16306796" cy="1376930"/>
          </a:xfrm>
          <a:prstGeom prst="rect">
            <a:avLst/>
          </a:prstGeom>
        </p:spPr>
        <p:txBody>
          <a:bodyPr lIns="0" tIns="0" rIns="0" bIns="0" rtlCol="0" anchor="t">
            <a:spAutoFit/>
          </a:bodyPr>
          <a:lstStyle/>
          <a:p>
            <a:pPr algn="ctr">
              <a:lnSpc>
                <a:spcPts val="11256"/>
              </a:lnSpc>
              <a:spcBef>
                <a:spcPct val="0"/>
              </a:spcBef>
            </a:pPr>
            <a:r>
              <a:rPr lang="en-US" sz="8040">
                <a:solidFill>
                  <a:srgbClr val="000000"/>
                </a:solidFill>
                <a:latin typeface="Adirek Serif"/>
                <a:ea typeface="Adirek Serif"/>
                <a:cs typeface="Adirek Serif"/>
                <a:sym typeface="Adirek Serif"/>
              </a:rPr>
              <a:t>2- Concepts fondamentaux (3/3)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1811</Words>
  <Application>Microsoft Office PowerPoint</Application>
  <PresentationFormat>Personnalisé</PresentationFormat>
  <Paragraphs>234</Paragraphs>
  <Slides>17</Slides>
  <Notes>7</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17</vt:i4>
      </vt:variant>
    </vt:vector>
  </HeadingPairs>
  <TitlesOfParts>
    <vt:vector size="29" baseType="lpstr">
      <vt:lpstr>Cormorant Garamond Bold Italics</vt:lpstr>
      <vt:lpstr>Yanone Kaffeesatz</vt:lpstr>
      <vt:lpstr>Yanone Kaffeesatz Light</vt:lpstr>
      <vt:lpstr>Adirek Serif Bold</vt:lpstr>
      <vt:lpstr>Adirek Serif</vt:lpstr>
      <vt:lpstr>Open Sauce Bold</vt:lpstr>
      <vt:lpstr>Calibri</vt:lpstr>
      <vt:lpstr>Yanone Kaffeesatz Bold</vt:lpstr>
      <vt:lpstr>Arial</vt:lpstr>
      <vt:lpstr>Open Sauce Light</vt:lpstr>
      <vt:lpstr>Open Sauce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Présentation Professionnelle Entreprise Moderne Simple Beige</dc:title>
  <dc:creator>Sarah-Laure</dc:creator>
  <cp:lastModifiedBy>Sarah-Laure FOGWOUNG</cp:lastModifiedBy>
  <cp:revision>4</cp:revision>
  <dcterms:created xsi:type="dcterms:W3CDTF">2006-08-16T00:00:00Z</dcterms:created>
  <dcterms:modified xsi:type="dcterms:W3CDTF">2025-04-19T15:24:55Z</dcterms:modified>
  <dc:identifier>DAGk74FoJvk</dc:identifier>
</cp:coreProperties>
</file>